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5"/>
  </p:notesMasterIdLst>
  <p:sldIdLst>
    <p:sldId id="273" r:id="rId2"/>
    <p:sldId id="257" r:id="rId3"/>
    <p:sldId id="258" r:id="rId4"/>
    <p:sldId id="260" r:id="rId5"/>
    <p:sldId id="27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Benbow" initials="AB" lastIdx="8" clrIdx="0">
    <p:extLst>
      <p:ext uri="{19B8F6BF-5375-455C-9EA6-DF929625EA0E}">
        <p15:presenceInfo xmlns:p15="http://schemas.microsoft.com/office/powerpoint/2012/main" userId="Anna Benbow" providerId="None"/>
      </p:ext>
    </p:extLst>
  </p:cmAuthor>
  <p:cmAuthor id="2" name="Ben Simons" initials="BS" lastIdx="14" clrIdx="1">
    <p:extLst>
      <p:ext uri="{19B8F6BF-5375-455C-9EA6-DF929625EA0E}">
        <p15:presenceInfo xmlns:p15="http://schemas.microsoft.com/office/powerpoint/2012/main" userId="S::ben.simons@vigocomms.com::920b09c1-e19f-478c-a212-d286645d8f04" providerId="AD"/>
      </p:ext>
    </p:extLst>
  </p:cmAuthor>
  <p:cmAuthor id="3" name="Fungai Ndoro" initials="FN" lastIdx="4" clrIdx="2">
    <p:extLst>
      <p:ext uri="{19B8F6BF-5375-455C-9EA6-DF929625EA0E}">
        <p15:presenceInfo xmlns:p15="http://schemas.microsoft.com/office/powerpoint/2012/main" userId="Fungai Ndo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8"/>
    <p:restoredTop sz="94663"/>
  </p:normalViewPr>
  <p:slideViewPr>
    <p:cSldViewPr snapToGrid="0" snapToObjects="1">
      <p:cViewPr varScale="1">
        <p:scale>
          <a:sx n="79" d="100"/>
          <a:sy n="79" d="100"/>
        </p:scale>
        <p:origin x="126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mcf</c:v>
                </c:pt>
              </c:strCache>
            </c:strRef>
          </c:tx>
          <c:spPr>
            <a:ln w="6350"/>
          </c:spPr>
          <c:dPt>
            <c:idx val="0"/>
            <c:bubble3D val="0"/>
            <c:spPr>
              <a:solidFill>
                <a:schemeClr val="accent1">
                  <a:shade val="45000"/>
                </a:schemeClr>
              </a:solidFill>
              <a:ln w="6350">
                <a:solidFill>
                  <a:schemeClr val="lt1"/>
                </a:solidFill>
              </a:ln>
              <a:effectLst/>
            </c:spPr>
            <c:extLst>
              <c:ext xmlns:c16="http://schemas.microsoft.com/office/drawing/2014/chart" uri="{C3380CC4-5D6E-409C-BE32-E72D297353CC}">
                <c16:uniqueId val="{00000001-7940-A540-A6E5-2F9FC30F02B1}"/>
              </c:ext>
            </c:extLst>
          </c:dPt>
          <c:dPt>
            <c:idx val="1"/>
            <c:bubble3D val="0"/>
            <c:spPr>
              <a:solidFill>
                <a:schemeClr val="accent1">
                  <a:shade val="61000"/>
                </a:schemeClr>
              </a:solidFill>
              <a:ln w="6350">
                <a:solidFill>
                  <a:schemeClr val="lt1"/>
                </a:solidFill>
              </a:ln>
              <a:effectLst/>
            </c:spPr>
            <c:extLst>
              <c:ext xmlns:c16="http://schemas.microsoft.com/office/drawing/2014/chart" uri="{C3380CC4-5D6E-409C-BE32-E72D297353CC}">
                <c16:uniqueId val="{00000003-7940-A540-A6E5-2F9FC30F02B1}"/>
              </c:ext>
            </c:extLst>
          </c:dPt>
          <c:dPt>
            <c:idx val="2"/>
            <c:bubble3D val="0"/>
            <c:spPr>
              <a:solidFill>
                <a:schemeClr val="accent1">
                  <a:shade val="76000"/>
                </a:schemeClr>
              </a:solidFill>
              <a:ln w="6350">
                <a:solidFill>
                  <a:schemeClr val="lt1"/>
                </a:solidFill>
              </a:ln>
              <a:effectLst/>
            </c:spPr>
            <c:extLst>
              <c:ext xmlns:c16="http://schemas.microsoft.com/office/drawing/2014/chart" uri="{C3380CC4-5D6E-409C-BE32-E72D297353CC}">
                <c16:uniqueId val="{00000005-7940-A540-A6E5-2F9FC30F02B1}"/>
              </c:ext>
            </c:extLst>
          </c:dPt>
          <c:dPt>
            <c:idx val="3"/>
            <c:bubble3D val="0"/>
            <c:spPr>
              <a:solidFill>
                <a:schemeClr val="accent1">
                  <a:shade val="92000"/>
                </a:schemeClr>
              </a:solidFill>
              <a:ln w="6350">
                <a:solidFill>
                  <a:schemeClr val="lt1"/>
                </a:solidFill>
              </a:ln>
              <a:effectLst/>
            </c:spPr>
            <c:extLst>
              <c:ext xmlns:c16="http://schemas.microsoft.com/office/drawing/2014/chart" uri="{C3380CC4-5D6E-409C-BE32-E72D297353CC}">
                <c16:uniqueId val="{00000007-7940-A540-A6E5-2F9FC30F02B1}"/>
              </c:ext>
            </c:extLst>
          </c:dPt>
          <c:dPt>
            <c:idx val="4"/>
            <c:bubble3D val="0"/>
            <c:spPr>
              <a:solidFill>
                <a:schemeClr val="accent1">
                  <a:tint val="93000"/>
                </a:schemeClr>
              </a:solidFill>
              <a:ln w="6350">
                <a:solidFill>
                  <a:schemeClr val="lt1"/>
                </a:solidFill>
              </a:ln>
              <a:effectLst/>
            </c:spPr>
            <c:extLst>
              <c:ext xmlns:c16="http://schemas.microsoft.com/office/drawing/2014/chart" uri="{C3380CC4-5D6E-409C-BE32-E72D297353CC}">
                <c16:uniqueId val="{00000009-7940-A540-A6E5-2F9FC30F02B1}"/>
              </c:ext>
            </c:extLst>
          </c:dPt>
          <c:dPt>
            <c:idx val="5"/>
            <c:bubble3D val="0"/>
            <c:spPr>
              <a:solidFill>
                <a:schemeClr val="accent1">
                  <a:tint val="77000"/>
                </a:schemeClr>
              </a:solidFill>
              <a:ln w="6350">
                <a:solidFill>
                  <a:schemeClr val="lt1"/>
                </a:solidFill>
              </a:ln>
              <a:effectLst/>
            </c:spPr>
            <c:extLst>
              <c:ext xmlns:c16="http://schemas.microsoft.com/office/drawing/2014/chart" uri="{C3380CC4-5D6E-409C-BE32-E72D297353CC}">
                <c16:uniqueId val="{0000000B-7940-A540-A6E5-2F9FC30F02B1}"/>
              </c:ext>
            </c:extLst>
          </c:dPt>
          <c:dPt>
            <c:idx val="6"/>
            <c:bubble3D val="0"/>
            <c:spPr>
              <a:solidFill>
                <a:schemeClr val="accent1">
                  <a:tint val="62000"/>
                </a:schemeClr>
              </a:solidFill>
              <a:ln w="6350">
                <a:solidFill>
                  <a:schemeClr val="lt1"/>
                </a:solidFill>
              </a:ln>
              <a:effectLst/>
            </c:spPr>
            <c:extLst>
              <c:ext xmlns:c16="http://schemas.microsoft.com/office/drawing/2014/chart" uri="{C3380CC4-5D6E-409C-BE32-E72D297353CC}">
                <c16:uniqueId val="{0000000D-7940-A540-A6E5-2F9FC30F02B1}"/>
              </c:ext>
            </c:extLst>
          </c:dPt>
          <c:dPt>
            <c:idx val="7"/>
            <c:bubble3D val="0"/>
            <c:spPr>
              <a:solidFill>
                <a:schemeClr val="accent1">
                  <a:tint val="46000"/>
                </a:schemeClr>
              </a:solidFill>
              <a:ln w="6350">
                <a:solidFill>
                  <a:schemeClr val="lt1"/>
                </a:solidFill>
              </a:ln>
              <a:effectLst/>
            </c:spPr>
            <c:extLst>
              <c:ext xmlns:c16="http://schemas.microsoft.com/office/drawing/2014/chart" uri="{C3380CC4-5D6E-409C-BE32-E72D297353CC}">
                <c16:uniqueId val="{0000000F-7940-A540-A6E5-2F9FC30F02B1}"/>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1-7940-A540-A6E5-2F9FC30F02B1}"/>
                </c:ext>
              </c:extLst>
            </c:dLbl>
            <c:dLbl>
              <c:idx val="1"/>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3-7940-A540-A6E5-2F9FC30F02B1}"/>
                </c:ext>
              </c:extLst>
            </c:dLbl>
            <c:dLbl>
              <c:idx val="2"/>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5-7940-A540-A6E5-2F9FC30F02B1}"/>
                </c:ext>
              </c:extLst>
            </c:dLbl>
            <c:dLbl>
              <c:idx val="3"/>
              <c:layout>
                <c:manualLayout>
                  <c:x val="-0.20836884200063399"/>
                  <c:y val="-9.7511236826385461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940-A540-A6E5-2F9FC30F02B1}"/>
                </c:ext>
              </c:extLst>
            </c:dLbl>
            <c:dLbl>
              <c:idx val="4"/>
              <c:layout>
                <c:manualLayout>
                  <c:x val="-0.18409286040832715"/>
                  <c:y val="-0.1516841461743774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940-A540-A6E5-2F9FC30F02B1}"/>
                </c:ext>
              </c:extLst>
            </c:dLbl>
            <c:dLbl>
              <c:idx val="5"/>
              <c:layout>
                <c:manualLayout>
                  <c:x val="-0.12340290642755997"/>
                  <c:y val="-0.1690194771657348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940-A540-A6E5-2F9FC30F02B1}"/>
                </c:ext>
              </c:extLst>
            </c:dLbl>
            <c:dLbl>
              <c:idx val="6"/>
              <c:layout>
                <c:manualLayout>
                  <c:x val="1.4160989262179008E-2"/>
                  <c:y val="-0.1690194771657348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7940-A540-A6E5-2F9FC30F02B1}"/>
                </c:ext>
              </c:extLst>
            </c:dLbl>
            <c:dLbl>
              <c:idx val="7"/>
              <c:layout>
                <c:manualLayout>
                  <c:x val="0.15374788341794343"/>
                  <c:y val="-0.15818489529613641"/>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fld id="{63F20D52-2CF6-1049-A3F6-80A82CBB4A8F}" type="CATEGORYNAME">
                      <a:rPr lang="en-US" dirty="0">
                        <a:solidFill>
                          <a:schemeClr val="tx1"/>
                        </a:solidFill>
                      </a:rPr>
                      <a:pPr>
                        <a:defRPr/>
                      </a:pPr>
                      <a:t>[CATEGORY NAME]</a:t>
                    </a:fld>
                    <a:r>
                      <a:rPr lang="en-US" baseline="0" dirty="0">
                        <a:solidFill>
                          <a:schemeClr val="tx1"/>
                        </a:solidFill>
                      </a:rPr>
                      <a:t>
</a:t>
                    </a:r>
                    <a:fld id="{C5D6821F-CCFC-D34E-A8DE-183C08FE1B79}" type="PERCENTAGE">
                      <a:rPr lang="en-US" baseline="0" smtClean="0">
                        <a:solidFill>
                          <a:schemeClr val="tx1"/>
                        </a:solidFill>
                      </a:rPr>
                      <a:pPr>
                        <a:defRPr/>
                      </a:pPr>
                      <a:t>[PERCENTAGE]</a:t>
                    </a:fld>
                    <a:r>
                      <a:rPr lang="en-US" baseline="0" dirty="0">
                        <a:solidFill>
                          <a:schemeClr val="tx1"/>
                        </a:solidFill>
                      </a:rPr>
                      <a:t>%</a:t>
                    </a:r>
                  </a:p>
                </c:rich>
              </c:tx>
              <c:numFmt formatCode="#,##0.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7940-A540-A6E5-2F9FC30F02B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Qatar</c:v>
                </c:pt>
                <c:pt idx="1">
                  <c:v>USA</c:v>
                </c:pt>
                <c:pt idx="2">
                  <c:v>Algeria</c:v>
                </c:pt>
                <c:pt idx="3">
                  <c:v>Australia</c:v>
                </c:pt>
                <c:pt idx="4">
                  <c:v>Russia</c:v>
                </c:pt>
                <c:pt idx="5">
                  <c:v>Poland</c:v>
                </c:pt>
                <c:pt idx="6">
                  <c:v>South Africa</c:v>
                </c:pt>
                <c:pt idx="7">
                  <c:v>Canada</c:v>
                </c:pt>
              </c:strCache>
            </c:strRef>
          </c:cat>
          <c:val>
            <c:numRef>
              <c:f>Sheet1!$B$2:$B$9</c:f>
              <c:numCache>
                <c:formatCode>General</c:formatCode>
                <c:ptCount val="8"/>
                <c:pt idx="0">
                  <c:v>1900</c:v>
                </c:pt>
                <c:pt idx="1">
                  <c:v>2700</c:v>
                </c:pt>
                <c:pt idx="2">
                  <c:v>550</c:v>
                </c:pt>
                <c:pt idx="3">
                  <c:v>150</c:v>
                </c:pt>
                <c:pt idx="4">
                  <c:v>120</c:v>
                </c:pt>
                <c:pt idx="5">
                  <c:v>50</c:v>
                </c:pt>
                <c:pt idx="6">
                  <c:v>50</c:v>
                </c:pt>
                <c:pt idx="7">
                  <c:v>30</c:v>
                </c:pt>
              </c:numCache>
            </c:numRef>
          </c:val>
          <c:extLst>
            <c:ext xmlns:c16="http://schemas.microsoft.com/office/drawing/2014/chart" uri="{C3380CC4-5D6E-409C-BE32-E72D297353CC}">
              <c16:uniqueId val="{00000000-D952-E841-AB1C-3EBDE2184572}"/>
            </c:ext>
          </c:extLst>
        </c:ser>
        <c:dLbls>
          <c:showLegendKey val="0"/>
          <c:showVal val="0"/>
          <c:showCatName val="0"/>
          <c:showSerName val="0"/>
          <c:showPercent val="0"/>
          <c:showBubbleSize val="0"/>
          <c:showLeaderLines val="1"/>
        </c:dLbls>
        <c:firstSliceAng val="0"/>
        <c:holeSize val="4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solidFill>
            <a:schemeClr val="tx1"/>
          </a:solidFill>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5BF978-F793-914A-88D3-98B1111AA1C7}" type="datetimeFigureOut">
              <a:rPr lang="en-US" smtClean="0"/>
              <a:t>12/21/2021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69E4B-E517-7B41-8843-03ADA84D8F43}" type="slidenum">
              <a:rPr lang="en-US" smtClean="0"/>
              <a:t>‹#›</a:t>
            </a:fld>
            <a:endParaRPr lang="en-US"/>
          </a:p>
        </p:txBody>
      </p:sp>
    </p:spTree>
    <p:extLst>
      <p:ext uri="{BB962C8B-B14F-4D97-AF65-F5344CB8AC3E}">
        <p14:creationId xmlns:p14="http://schemas.microsoft.com/office/powerpoint/2010/main" val="2738609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69E4B-E517-7B41-8843-03ADA84D8F43}" type="slidenum">
              <a:rPr lang="en-US" smtClean="0"/>
              <a:t>12</a:t>
            </a:fld>
            <a:endParaRPr lang="en-US"/>
          </a:p>
        </p:txBody>
      </p:sp>
    </p:spTree>
    <p:extLst>
      <p:ext uri="{BB962C8B-B14F-4D97-AF65-F5344CB8AC3E}">
        <p14:creationId xmlns:p14="http://schemas.microsoft.com/office/powerpoint/2010/main" val="593663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0DE2B-92DB-FC4E-9D72-DD7C39747075}"/>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B2DEB7-4724-E74D-9BEC-1DAB57A99177}"/>
              </a:ext>
            </a:extLst>
          </p:cNvPr>
          <p:cNvSpPr>
            <a:spLocks noGrp="1"/>
          </p:cNvSpPr>
          <p:nvPr>
            <p:ph type="subTitle" idx="1"/>
          </p:nvPr>
        </p:nvSpPr>
        <p:spPr>
          <a:xfrm>
            <a:off x="1524000" y="3602038"/>
            <a:ext cx="9144000" cy="1655762"/>
          </a:xfrm>
        </p:spPr>
        <p:txBody>
          <a:bodyPr>
            <a:norm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663791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7E600-9486-484C-9BCE-A8E023DA7081}"/>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85021C47-1402-4546-9AF6-6174C48DFEDF}"/>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DBE4A050-53A4-8B48-9C4A-0C04FB571060}"/>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2FEE9978-58EE-9749-9361-0B9EB5ACF412}"/>
              </a:ext>
            </a:extLst>
          </p:cNvPr>
          <p:cNvSpPr>
            <a:spLocks noGrp="1"/>
          </p:cNvSpPr>
          <p:nvPr>
            <p:ph type="sldNum" sz="quarter" idx="12"/>
          </p:nvPr>
        </p:nvSpPr>
        <p:spPr/>
        <p:txBody>
          <a:bodyPr/>
          <a:lstStyle>
            <a:lvl1pPr>
              <a:defRPr>
                <a:latin typeface="+mn-lt"/>
              </a:defRPr>
            </a:lvl1pPr>
          </a:lstStyle>
          <a:p>
            <a:fld id="{63534BAC-580A-FB41-9A6F-E1BBDA08BEE2}" type="slidenum">
              <a:rPr lang="en-US" smtClean="0"/>
              <a:pPr/>
              <a:t>‹#›</a:t>
            </a:fld>
            <a:endParaRPr lang="en-US"/>
          </a:p>
        </p:txBody>
      </p:sp>
    </p:spTree>
    <p:extLst>
      <p:ext uri="{BB962C8B-B14F-4D97-AF65-F5344CB8AC3E}">
        <p14:creationId xmlns:p14="http://schemas.microsoft.com/office/powerpoint/2010/main" val="43216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3EE3-5667-0949-8C6E-738FC277864E}"/>
              </a:ext>
            </a:extLst>
          </p:cNvPr>
          <p:cNvSpPr>
            <a:spLocks noGrp="1"/>
          </p:cNvSpPr>
          <p:nvPr>
            <p:ph type="title"/>
          </p:nvPr>
        </p:nvSpPr>
        <p:spPr>
          <a:xfrm>
            <a:off x="1149900" y="1709738"/>
            <a:ext cx="10515600" cy="2852737"/>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68A0FCD0-5373-F24A-A287-6111668D1788}"/>
              </a:ext>
            </a:extLst>
          </p:cNvPr>
          <p:cNvSpPr>
            <a:spLocks noGrp="1"/>
          </p:cNvSpPr>
          <p:nvPr>
            <p:ph type="body" idx="1"/>
          </p:nvPr>
        </p:nvSpPr>
        <p:spPr>
          <a:xfrm>
            <a:off x="1149900" y="4589463"/>
            <a:ext cx="10515600" cy="1500187"/>
          </a:xfrm>
        </p:spPr>
        <p:txBody>
          <a:bodyPr>
            <a:normAutofit/>
          </a:bodyPr>
          <a:lstStyle>
            <a:lvl1pPr marL="0" indent="0">
              <a:buNone/>
              <a:defRPr sz="3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5" name="Footer Placeholder 4">
            <a:extLst>
              <a:ext uri="{FF2B5EF4-FFF2-40B4-BE49-F238E27FC236}">
                <a16:creationId xmlns:a16="http://schemas.microsoft.com/office/drawing/2014/main" id="{A9A1D14B-DD2A-D344-95D5-81D8A4E64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BEB3E-8B5E-1545-9E9F-15E5981566A7}"/>
              </a:ext>
            </a:extLst>
          </p:cNvPr>
          <p:cNvSpPr>
            <a:spLocks noGrp="1"/>
          </p:cNvSpPr>
          <p:nvPr>
            <p:ph type="sldNum" sz="quarter" idx="12"/>
          </p:nvPr>
        </p:nvSpPr>
        <p:spPr/>
        <p:txBody>
          <a:bodyPr/>
          <a:lstStyle/>
          <a:p>
            <a:fld id="{63534BAC-580A-FB41-9A6F-E1BBDA08BEE2}" type="slidenum">
              <a:rPr lang="en-US" smtClean="0"/>
              <a:t>‹#›</a:t>
            </a:fld>
            <a:endParaRPr lang="en-US"/>
          </a:p>
        </p:txBody>
      </p:sp>
    </p:spTree>
    <p:extLst>
      <p:ext uri="{BB962C8B-B14F-4D97-AF65-F5344CB8AC3E}">
        <p14:creationId xmlns:p14="http://schemas.microsoft.com/office/powerpoint/2010/main" val="370008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74FFDD4-ACBC-6041-9867-D7C131D42FF6}"/>
              </a:ext>
            </a:extLst>
          </p:cNvPr>
          <p:cNvSpPr>
            <a:spLocks noGrp="1"/>
          </p:cNvSpPr>
          <p:nvPr>
            <p:ph type="pic" sz="quarter" idx="13"/>
          </p:nvPr>
        </p:nvSpPr>
        <p:spPr>
          <a:xfrm>
            <a:off x="690130" y="0"/>
            <a:ext cx="5181600" cy="6858000"/>
          </a:xfrm>
        </p:spPr>
        <p:txBody>
          <a:bodyPr/>
          <a:lstStyle/>
          <a:p>
            <a:endParaRPr lang="en-US"/>
          </a:p>
        </p:txBody>
      </p:sp>
      <p:sp>
        <p:nvSpPr>
          <p:cNvPr id="2" name="Title 1">
            <a:extLst>
              <a:ext uri="{FF2B5EF4-FFF2-40B4-BE49-F238E27FC236}">
                <a16:creationId xmlns:a16="http://schemas.microsoft.com/office/drawing/2014/main" id="{26C01B94-26C9-C442-8999-C3B94D6223BE}"/>
              </a:ext>
            </a:extLst>
          </p:cNvPr>
          <p:cNvSpPr>
            <a:spLocks noGrp="1"/>
          </p:cNvSpPr>
          <p:nvPr>
            <p:ph type="title"/>
          </p:nvPr>
        </p:nvSpPr>
        <p:spPr>
          <a:xfrm>
            <a:off x="6430619" y="365125"/>
            <a:ext cx="5181600" cy="701675"/>
          </a:xfrm>
        </p:spPr>
        <p:txBody>
          <a:bodyPr/>
          <a:lstStyle/>
          <a:p>
            <a:r>
              <a:rPr lang="en-GB" dirty="0"/>
              <a:t>Click to edit Master title style</a:t>
            </a:r>
            <a:endParaRPr lang="en-US" dirty="0"/>
          </a:p>
        </p:txBody>
      </p:sp>
      <p:sp>
        <p:nvSpPr>
          <p:cNvPr id="4" name="Content Placeholder 3">
            <a:extLst>
              <a:ext uri="{FF2B5EF4-FFF2-40B4-BE49-F238E27FC236}">
                <a16:creationId xmlns:a16="http://schemas.microsoft.com/office/drawing/2014/main" id="{6E877E71-5C3F-A24D-AA27-C42389C4C4EF}"/>
              </a:ext>
            </a:extLst>
          </p:cNvPr>
          <p:cNvSpPr>
            <a:spLocks noGrp="1"/>
          </p:cNvSpPr>
          <p:nvPr>
            <p:ph sz="half" idx="2"/>
          </p:nvPr>
        </p:nvSpPr>
        <p:spPr>
          <a:xfrm>
            <a:off x="6430619" y="1246187"/>
            <a:ext cx="5181600" cy="493077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a:extLst>
              <a:ext uri="{FF2B5EF4-FFF2-40B4-BE49-F238E27FC236}">
                <a16:creationId xmlns:a16="http://schemas.microsoft.com/office/drawing/2014/main" id="{4333CEE6-A0DF-E241-B106-678EAE9D6B35}"/>
              </a:ext>
            </a:extLst>
          </p:cNvPr>
          <p:cNvSpPr>
            <a:spLocks noGrp="1"/>
          </p:cNvSpPr>
          <p:nvPr>
            <p:ph type="ftr" sz="quarter" idx="11"/>
          </p:nvPr>
        </p:nvSpPr>
        <p:spPr/>
        <p:txBody>
          <a:bodyPr/>
          <a:lstStyle>
            <a:lvl1pPr>
              <a:defRPr>
                <a:latin typeface="+mn-lt"/>
              </a:defRPr>
            </a:lvl1pPr>
          </a:lstStyle>
          <a:p>
            <a:endParaRPr lang="en-US" dirty="0"/>
          </a:p>
        </p:txBody>
      </p:sp>
      <p:sp>
        <p:nvSpPr>
          <p:cNvPr id="7" name="Slide Number Placeholder 6">
            <a:extLst>
              <a:ext uri="{FF2B5EF4-FFF2-40B4-BE49-F238E27FC236}">
                <a16:creationId xmlns:a16="http://schemas.microsoft.com/office/drawing/2014/main" id="{6118B7E4-4392-104E-9061-100601C0697E}"/>
              </a:ext>
            </a:extLst>
          </p:cNvPr>
          <p:cNvSpPr>
            <a:spLocks noGrp="1"/>
          </p:cNvSpPr>
          <p:nvPr>
            <p:ph type="sldNum" sz="quarter" idx="12"/>
          </p:nvPr>
        </p:nvSpPr>
        <p:spPr/>
        <p:txBody>
          <a:bodyPr/>
          <a:lstStyle>
            <a:lvl1pPr>
              <a:defRPr>
                <a:latin typeface="+mn-lt"/>
              </a:defRPr>
            </a:lvl1pPr>
          </a:lstStyle>
          <a:p>
            <a:fld id="{63534BAC-580A-FB41-9A6F-E1BBDA08BEE2}" type="slidenum">
              <a:rPr lang="en-US" smtClean="0"/>
              <a:pPr/>
              <a:t>‹#›</a:t>
            </a:fld>
            <a:endParaRPr lang="en-US"/>
          </a:p>
        </p:txBody>
      </p:sp>
    </p:spTree>
    <p:extLst>
      <p:ext uri="{BB962C8B-B14F-4D97-AF65-F5344CB8AC3E}">
        <p14:creationId xmlns:p14="http://schemas.microsoft.com/office/powerpoint/2010/main" val="130017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01B94-26C9-C442-8999-C3B94D6223BE}"/>
              </a:ext>
            </a:extLst>
          </p:cNvPr>
          <p:cNvSpPr>
            <a:spLocks noGrp="1"/>
          </p:cNvSpPr>
          <p:nvPr>
            <p:ph type="title"/>
          </p:nvPr>
        </p:nvSpPr>
        <p:spPr>
          <a:xfrm>
            <a:off x="1222514" y="365125"/>
            <a:ext cx="5181600" cy="701675"/>
          </a:xfrm>
        </p:spPr>
        <p:txBody>
          <a:bodyPr/>
          <a:lstStyle/>
          <a:p>
            <a:r>
              <a:rPr lang="en-GB" dirty="0"/>
              <a:t>Click to edit Master title style</a:t>
            </a:r>
            <a:endParaRPr lang="en-US" dirty="0"/>
          </a:p>
        </p:txBody>
      </p:sp>
      <p:sp>
        <p:nvSpPr>
          <p:cNvPr id="4" name="Content Placeholder 3">
            <a:extLst>
              <a:ext uri="{FF2B5EF4-FFF2-40B4-BE49-F238E27FC236}">
                <a16:creationId xmlns:a16="http://schemas.microsoft.com/office/drawing/2014/main" id="{6E877E71-5C3F-A24D-AA27-C42389C4C4EF}"/>
              </a:ext>
            </a:extLst>
          </p:cNvPr>
          <p:cNvSpPr>
            <a:spLocks noGrp="1"/>
          </p:cNvSpPr>
          <p:nvPr>
            <p:ph sz="half" idx="2"/>
          </p:nvPr>
        </p:nvSpPr>
        <p:spPr>
          <a:xfrm>
            <a:off x="1222514" y="1246187"/>
            <a:ext cx="5181600" cy="493077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a:extLst>
              <a:ext uri="{FF2B5EF4-FFF2-40B4-BE49-F238E27FC236}">
                <a16:creationId xmlns:a16="http://schemas.microsoft.com/office/drawing/2014/main" id="{4333CEE6-A0DF-E241-B106-678EAE9D6B35}"/>
              </a:ext>
            </a:extLst>
          </p:cNvPr>
          <p:cNvSpPr>
            <a:spLocks noGrp="1"/>
          </p:cNvSpPr>
          <p:nvPr>
            <p:ph type="ftr" sz="quarter" idx="11"/>
          </p:nvPr>
        </p:nvSpPr>
        <p:spPr/>
        <p:txBody>
          <a:bodyPr/>
          <a:lstStyle>
            <a:lvl1pPr>
              <a:defRPr>
                <a:latin typeface="+mn-lt"/>
              </a:defRPr>
            </a:lvl1pPr>
          </a:lstStyle>
          <a:p>
            <a:endParaRPr lang="en-US" dirty="0"/>
          </a:p>
        </p:txBody>
      </p:sp>
      <p:sp>
        <p:nvSpPr>
          <p:cNvPr id="7" name="Slide Number Placeholder 6">
            <a:extLst>
              <a:ext uri="{FF2B5EF4-FFF2-40B4-BE49-F238E27FC236}">
                <a16:creationId xmlns:a16="http://schemas.microsoft.com/office/drawing/2014/main" id="{6118B7E4-4392-104E-9061-100601C0697E}"/>
              </a:ext>
            </a:extLst>
          </p:cNvPr>
          <p:cNvSpPr>
            <a:spLocks noGrp="1"/>
          </p:cNvSpPr>
          <p:nvPr>
            <p:ph type="sldNum" sz="quarter" idx="12"/>
          </p:nvPr>
        </p:nvSpPr>
        <p:spPr/>
        <p:txBody>
          <a:bodyPr/>
          <a:lstStyle>
            <a:lvl1pPr>
              <a:defRPr>
                <a:latin typeface="+mn-lt"/>
              </a:defRPr>
            </a:lvl1pPr>
          </a:lstStyle>
          <a:p>
            <a:fld id="{63534BAC-580A-FB41-9A6F-E1BBDA08BEE2}" type="slidenum">
              <a:rPr lang="en-US" smtClean="0"/>
              <a:pPr/>
              <a:t>‹#›</a:t>
            </a:fld>
            <a:endParaRPr lang="en-US"/>
          </a:p>
        </p:txBody>
      </p:sp>
      <p:sp>
        <p:nvSpPr>
          <p:cNvPr id="9" name="Picture Placeholder 8">
            <a:extLst>
              <a:ext uri="{FF2B5EF4-FFF2-40B4-BE49-F238E27FC236}">
                <a16:creationId xmlns:a16="http://schemas.microsoft.com/office/drawing/2014/main" id="{274FFDD4-ACBC-6041-9867-D7C131D42FF6}"/>
              </a:ext>
            </a:extLst>
          </p:cNvPr>
          <p:cNvSpPr>
            <a:spLocks noGrp="1"/>
          </p:cNvSpPr>
          <p:nvPr>
            <p:ph type="pic" sz="quarter" idx="13"/>
          </p:nvPr>
        </p:nvSpPr>
        <p:spPr>
          <a:xfrm>
            <a:off x="7010400" y="0"/>
            <a:ext cx="5181600" cy="6858000"/>
          </a:xfrm>
        </p:spPr>
        <p:txBody>
          <a:bodyPr/>
          <a:lstStyle/>
          <a:p>
            <a:endParaRPr lang="en-US"/>
          </a:p>
        </p:txBody>
      </p:sp>
    </p:spTree>
    <p:extLst>
      <p:ext uri="{BB962C8B-B14F-4D97-AF65-F5344CB8AC3E}">
        <p14:creationId xmlns:p14="http://schemas.microsoft.com/office/powerpoint/2010/main" val="1950444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AAF1-CC05-2640-8DBC-13B12E004075}"/>
              </a:ext>
            </a:extLst>
          </p:cNvPr>
          <p:cNvSpPr>
            <a:spLocks noGrp="1"/>
          </p:cNvSpPr>
          <p:nvPr>
            <p:ph type="title"/>
          </p:nvPr>
        </p:nvSpPr>
        <p:spPr>
          <a:xfrm>
            <a:off x="1137963" y="365125"/>
            <a:ext cx="10515600" cy="705600"/>
          </a:xfrm>
        </p:spPr>
        <p:txBody>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AD2D6354-D499-D640-A8D7-1BED1E1F7C7F}"/>
              </a:ext>
            </a:extLst>
          </p:cNvPr>
          <p:cNvSpPr>
            <a:spLocks noGrp="1"/>
          </p:cNvSpPr>
          <p:nvPr>
            <p:ph type="body" idx="1"/>
          </p:nvPr>
        </p:nvSpPr>
        <p:spPr>
          <a:xfrm>
            <a:off x="1137963" y="1237412"/>
            <a:ext cx="5157787"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F5B7B274-C790-0D44-8B5C-DB466F5985F6}"/>
              </a:ext>
            </a:extLst>
          </p:cNvPr>
          <p:cNvSpPr>
            <a:spLocks noGrp="1"/>
          </p:cNvSpPr>
          <p:nvPr>
            <p:ph sz="half" idx="2"/>
          </p:nvPr>
        </p:nvSpPr>
        <p:spPr>
          <a:xfrm>
            <a:off x="1137963" y="2228011"/>
            <a:ext cx="5157787" cy="396165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9DCAA2FC-0269-7C4B-B846-CAD93DFC5D63}"/>
              </a:ext>
            </a:extLst>
          </p:cNvPr>
          <p:cNvSpPr>
            <a:spLocks noGrp="1"/>
          </p:cNvSpPr>
          <p:nvPr>
            <p:ph type="body" sz="quarter" idx="3"/>
          </p:nvPr>
        </p:nvSpPr>
        <p:spPr>
          <a:xfrm>
            <a:off x="6470375" y="1237412"/>
            <a:ext cx="5183188" cy="823912"/>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1B68246F-5AF9-B544-8FD1-AA7C40C65143}"/>
              </a:ext>
            </a:extLst>
          </p:cNvPr>
          <p:cNvSpPr>
            <a:spLocks noGrp="1"/>
          </p:cNvSpPr>
          <p:nvPr>
            <p:ph sz="quarter" idx="4"/>
          </p:nvPr>
        </p:nvSpPr>
        <p:spPr>
          <a:xfrm>
            <a:off x="6470375" y="2228011"/>
            <a:ext cx="5183188" cy="396165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Footer Placeholder 7">
            <a:extLst>
              <a:ext uri="{FF2B5EF4-FFF2-40B4-BE49-F238E27FC236}">
                <a16:creationId xmlns:a16="http://schemas.microsoft.com/office/drawing/2014/main" id="{4E4AED68-9C80-E24C-92AE-6B2E63719040}"/>
              </a:ext>
            </a:extLst>
          </p:cNvPr>
          <p:cNvSpPr>
            <a:spLocks noGrp="1"/>
          </p:cNvSpPr>
          <p:nvPr>
            <p:ph type="ftr" sz="quarter" idx="11"/>
          </p:nvPr>
        </p:nvSpPr>
        <p:spPr/>
        <p:txBody>
          <a:bodyPr/>
          <a:lstStyle>
            <a:lvl1pPr>
              <a:defRPr>
                <a:latin typeface="+mn-lt"/>
              </a:defRPr>
            </a:lvl1pPr>
          </a:lstStyle>
          <a:p>
            <a:endParaRPr lang="en-US" dirty="0"/>
          </a:p>
        </p:txBody>
      </p:sp>
      <p:sp>
        <p:nvSpPr>
          <p:cNvPr id="9" name="Slide Number Placeholder 8">
            <a:extLst>
              <a:ext uri="{FF2B5EF4-FFF2-40B4-BE49-F238E27FC236}">
                <a16:creationId xmlns:a16="http://schemas.microsoft.com/office/drawing/2014/main" id="{D448127C-5404-D847-BFF4-334C8859FF33}"/>
              </a:ext>
            </a:extLst>
          </p:cNvPr>
          <p:cNvSpPr>
            <a:spLocks noGrp="1"/>
          </p:cNvSpPr>
          <p:nvPr>
            <p:ph type="sldNum" sz="quarter" idx="12"/>
          </p:nvPr>
        </p:nvSpPr>
        <p:spPr/>
        <p:txBody>
          <a:bodyPr/>
          <a:lstStyle>
            <a:lvl1pPr>
              <a:defRPr>
                <a:latin typeface="+mn-lt"/>
              </a:defRPr>
            </a:lvl1pPr>
          </a:lstStyle>
          <a:p>
            <a:fld id="{63534BAC-580A-FB41-9A6F-E1BBDA08BEE2}" type="slidenum">
              <a:rPr lang="en-US" smtClean="0"/>
              <a:pPr/>
              <a:t>‹#›</a:t>
            </a:fld>
            <a:endParaRPr lang="en-US"/>
          </a:p>
        </p:txBody>
      </p:sp>
    </p:spTree>
    <p:extLst>
      <p:ext uri="{BB962C8B-B14F-4D97-AF65-F5344CB8AC3E}">
        <p14:creationId xmlns:p14="http://schemas.microsoft.com/office/powerpoint/2010/main" val="139066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F57B0-0B2A-2141-9DD0-A61282BBA488}"/>
              </a:ext>
            </a:extLst>
          </p:cNvPr>
          <p:cNvSpPr>
            <a:spLocks noGrp="1"/>
          </p:cNvSpPr>
          <p:nvPr>
            <p:ph type="title"/>
          </p:nvPr>
        </p:nvSpPr>
        <p:spPr/>
        <p:txBody>
          <a:bodyPr/>
          <a:lstStyle/>
          <a:p>
            <a:r>
              <a:rPr lang="en-GB" dirty="0"/>
              <a:t>Click to edit Master title style</a:t>
            </a:r>
            <a:endParaRPr lang="en-US" dirty="0"/>
          </a:p>
        </p:txBody>
      </p:sp>
      <p:sp>
        <p:nvSpPr>
          <p:cNvPr id="4" name="Footer Placeholder 3">
            <a:extLst>
              <a:ext uri="{FF2B5EF4-FFF2-40B4-BE49-F238E27FC236}">
                <a16:creationId xmlns:a16="http://schemas.microsoft.com/office/drawing/2014/main" id="{7B3EC9FC-28B0-A64E-ACEC-DB5D5D702B72}"/>
              </a:ext>
            </a:extLst>
          </p:cNvPr>
          <p:cNvSpPr>
            <a:spLocks noGrp="1"/>
          </p:cNvSpPr>
          <p:nvPr>
            <p:ph type="ftr" sz="quarter" idx="11"/>
          </p:nvPr>
        </p:nvSpPr>
        <p:spPr/>
        <p:txBody>
          <a:bodyPr/>
          <a:lstStyle>
            <a:lvl1pPr>
              <a:defRPr>
                <a:latin typeface="+mn-lt"/>
              </a:defRPr>
            </a:lvl1pPr>
          </a:lstStyle>
          <a:p>
            <a:endParaRPr lang="en-US" dirty="0"/>
          </a:p>
        </p:txBody>
      </p:sp>
      <p:sp>
        <p:nvSpPr>
          <p:cNvPr id="5" name="Slide Number Placeholder 4">
            <a:extLst>
              <a:ext uri="{FF2B5EF4-FFF2-40B4-BE49-F238E27FC236}">
                <a16:creationId xmlns:a16="http://schemas.microsoft.com/office/drawing/2014/main" id="{97263598-FEBD-E648-B82C-2A435D775721}"/>
              </a:ext>
            </a:extLst>
          </p:cNvPr>
          <p:cNvSpPr>
            <a:spLocks noGrp="1"/>
          </p:cNvSpPr>
          <p:nvPr>
            <p:ph type="sldNum" sz="quarter" idx="12"/>
          </p:nvPr>
        </p:nvSpPr>
        <p:spPr/>
        <p:txBody>
          <a:bodyPr/>
          <a:lstStyle>
            <a:lvl1pPr>
              <a:defRPr>
                <a:latin typeface="+mn-lt"/>
              </a:defRPr>
            </a:lvl1pPr>
          </a:lstStyle>
          <a:p>
            <a:fld id="{63534BAC-580A-FB41-9A6F-E1BBDA08BEE2}" type="slidenum">
              <a:rPr lang="en-US" smtClean="0"/>
              <a:pPr/>
              <a:t>‹#›</a:t>
            </a:fld>
            <a:endParaRPr lang="en-US"/>
          </a:p>
        </p:txBody>
      </p:sp>
    </p:spTree>
    <p:extLst>
      <p:ext uri="{BB962C8B-B14F-4D97-AF65-F5344CB8AC3E}">
        <p14:creationId xmlns:p14="http://schemas.microsoft.com/office/powerpoint/2010/main" val="267313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43B68C-7020-314C-BFBA-278B4946A9E6}"/>
              </a:ext>
            </a:extLst>
          </p:cNvPr>
          <p:cNvSpPr>
            <a:spLocks noGrp="1"/>
          </p:cNvSpPr>
          <p:nvPr>
            <p:ph type="ftr" sz="quarter" idx="11"/>
          </p:nvPr>
        </p:nvSpPr>
        <p:spPr/>
        <p:txBody>
          <a:bodyPr/>
          <a:lstStyle>
            <a:lvl1pPr>
              <a:defRPr>
                <a:latin typeface="+mn-lt"/>
              </a:defRPr>
            </a:lvl1pPr>
          </a:lstStyle>
          <a:p>
            <a:endParaRPr lang="en-US" dirty="0"/>
          </a:p>
        </p:txBody>
      </p:sp>
      <p:sp>
        <p:nvSpPr>
          <p:cNvPr id="4" name="Slide Number Placeholder 3">
            <a:extLst>
              <a:ext uri="{FF2B5EF4-FFF2-40B4-BE49-F238E27FC236}">
                <a16:creationId xmlns:a16="http://schemas.microsoft.com/office/drawing/2014/main" id="{6DC23AA4-E861-E74F-AC05-B8BC9FA3B58A}"/>
              </a:ext>
            </a:extLst>
          </p:cNvPr>
          <p:cNvSpPr>
            <a:spLocks noGrp="1"/>
          </p:cNvSpPr>
          <p:nvPr>
            <p:ph type="sldNum" sz="quarter" idx="12"/>
          </p:nvPr>
        </p:nvSpPr>
        <p:spPr/>
        <p:txBody>
          <a:bodyPr/>
          <a:lstStyle>
            <a:lvl1pPr>
              <a:defRPr>
                <a:latin typeface="+mn-lt"/>
              </a:defRPr>
            </a:lvl1pPr>
          </a:lstStyle>
          <a:p>
            <a:fld id="{63534BAC-580A-FB41-9A6F-E1BBDA08BEE2}" type="slidenum">
              <a:rPr lang="en-US" smtClean="0"/>
              <a:pPr/>
              <a:t>‹#›</a:t>
            </a:fld>
            <a:endParaRPr lang="en-US"/>
          </a:p>
        </p:txBody>
      </p:sp>
    </p:spTree>
    <p:extLst>
      <p:ext uri="{BB962C8B-B14F-4D97-AF65-F5344CB8AC3E}">
        <p14:creationId xmlns:p14="http://schemas.microsoft.com/office/powerpoint/2010/main" val="75182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close-up of a microscope&#10;&#10;Description automatically generated with low confidence">
            <a:extLst>
              <a:ext uri="{FF2B5EF4-FFF2-40B4-BE49-F238E27FC236}">
                <a16:creationId xmlns:a16="http://schemas.microsoft.com/office/drawing/2014/main" id="{EBD8EEB7-3BB2-4546-B464-4538E83378AF}"/>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0" y="0"/>
            <a:ext cx="698500" cy="6858000"/>
          </a:xfrm>
          <a:prstGeom prst="rect">
            <a:avLst/>
          </a:prstGeom>
        </p:spPr>
      </p:pic>
      <p:sp>
        <p:nvSpPr>
          <p:cNvPr id="2" name="Title Placeholder 1">
            <a:extLst>
              <a:ext uri="{FF2B5EF4-FFF2-40B4-BE49-F238E27FC236}">
                <a16:creationId xmlns:a16="http://schemas.microsoft.com/office/drawing/2014/main" id="{13521B5F-A8B9-3E4E-ACFA-BE89264CBE93}"/>
              </a:ext>
            </a:extLst>
          </p:cNvPr>
          <p:cNvSpPr>
            <a:spLocks noGrp="1"/>
          </p:cNvSpPr>
          <p:nvPr>
            <p:ph type="title"/>
          </p:nvPr>
        </p:nvSpPr>
        <p:spPr>
          <a:xfrm>
            <a:off x="1156253" y="365125"/>
            <a:ext cx="10515600" cy="7016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E59DAF2-FCBA-C447-866B-D2783F0F7CA8}"/>
              </a:ext>
            </a:extLst>
          </p:cNvPr>
          <p:cNvSpPr>
            <a:spLocks noGrp="1"/>
          </p:cNvSpPr>
          <p:nvPr>
            <p:ph type="body" idx="1"/>
          </p:nvPr>
        </p:nvSpPr>
        <p:spPr>
          <a:xfrm>
            <a:off x="1156253" y="1206500"/>
            <a:ext cx="10515600" cy="49704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C3946379-A9E2-084E-9E98-BD3012A70549}"/>
              </a:ext>
            </a:extLst>
          </p:cNvPr>
          <p:cNvSpPr>
            <a:spLocks noGrp="1"/>
          </p:cNvSpPr>
          <p:nvPr>
            <p:ph type="ftr" sz="quarter" idx="3"/>
          </p:nvPr>
        </p:nvSpPr>
        <p:spPr>
          <a:xfrm rot="16200000">
            <a:off x="-1681162" y="3937000"/>
            <a:ext cx="4114800" cy="365125"/>
          </a:xfrm>
          <a:prstGeom prst="rect">
            <a:avLst/>
          </a:prstGeom>
        </p:spPr>
        <p:txBody>
          <a:bodyPr vert="horz" lIns="91440" tIns="45720" rIns="91440" bIns="45720" rtlCol="0" anchor="ctr"/>
          <a:lstStyle>
            <a:lvl1pPr algn="ctr">
              <a:defRPr sz="1200" b="0" i="0">
                <a:solidFill>
                  <a:schemeClr val="bg1"/>
                </a:solidFill>
                <a:latin typeface="+mj-lt"/>
              </a:defRPr>
            </a:lvl1pPr>
          </a:lstStyle>
          <a:p>
            <a:endParaRPr lang="en-US"/>
          </a:p>
        </p:txBody>
      </p:sp>
      <p:sp>
        <p:nvSpPr>
          <p:cNvPr id="6" name="Slide Number Placeholder 5">
            <a:extLst>
              <a:ext uri="{FF2B5EF4-FFF2-40B4-BE49-F238E27FC236}">
                <a16:creationId xmlns:a16="http://schemas.microsoft.com/office/drawing/2014/main" id="{A687C7ED-B791-3643-B413-D210ECDA388D}"/>
              </a:ext>
            </a:extLst>
          </p:cNvPr>
          <p:cNvSpPr>
            <a:spLocks noGrp="1"/>
          </p:cNvSpPr>
          <p:nvPr>
            <p:ph type="sldNum" sz="quarter" idx="4"/>
          </p:nvPr>
        </p:nvSpPr>
        <p:spPr>
          <a:xfrm>
            <a:off x="-139700" y="6356350"/>
            <a:ext cx="698500" cy="365125"/>
          </a:xfrm>
          <a:prstGeom prst="rect">
            <a:avLst/>
          </a:prstGeom>
        </p:spPr>
        <p:txBody>
          <a:bodyPr vert="horz" lIns="91440" tIns="45720" rIns="91440" bIns="45720" rtlCol="0" anchor="ctr"/>
          <a:lstStyle>
            <a:lvl1pPr algn="r">
              <a:defRPr sz="1200" b="0" i="0">
                <a:solidFill>
                  <a:schemeClr val="bg1"/>
                </a:solidFill>
                <a:latin typeface="+mj-lt"/>
              </a:defRPr>
            </a:lvl1pPr>
          </a:lstStyle>
          <a:p>
            <a:fld id="{63534BAC-580A-FB41-9A6F-E1BBDA08BEE2}" type="slidenum">
              <a:rPr lang="en-US" smtClean="0"/>
              <a:pPr/>
              <a:t>‹#›</a:t>
            </a:fld>
            <a:endParaRPr lang="en-US" dirty="0"/>
          </a:p>
        </p:txBody>
      </p:sp>
    </p:spTree>
    <p:extLst>
      <p:ext uri="{BB962C8B-B14F-4D97-AF65-F5344CB8AC3E}">
        <p14:creationId xmlns:p14="http://schemas.microsoft.com/office/powerpoint/2010/main" val="2093005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3" r:id="rId6"/>
    <p:sldLayoutId id="2147483654" r:id="rId7"/>
    <p:sldLayoutId id="2147483655" r:id="rId8"/>
  </p:sldLayoutIdLst>
  <p:hf hdr="0" ftr="0" dt="0"/>
  <p:txStyles>
    <p:titleStyle>
      <a:lvl1pPr algn="l" defTabSz="914400" rtl="0" eaLnBrk="1" latinLnBrk="0" hangingPunct="1">
        <a:lnSpc>
          <a:spcPct val="90000"/>
        </a:lnSpc>
        <a:spcBef>
          <a:spcPct val="0"/>
        </a:spcBef>
        <a:buNone/>
        <a:defRPr sz="3000" b="0" i="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2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mailto:info@heliumvs.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usinesswire.com/news/home/20210406005454/en/Global-Helium-Market-Opportunities-and-Strategies-to-2030---COVID-19-Growth-and-Change---ResearchAndMarkets.com" TargetMode="External"/><Relationship Id="rId2" Type="http://schemas.openxmlformats.org/officeDocument/2006/relationships/image" Target="../media/image2.jpg"/><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cket taking off from a launch pad&#10;&#10;Description automatically generated with medium confidence">
            <a:extLst>
              <a:ext uri="{FF2B5EF4-FFF2-40B4-BE49-F238E27FC236}">
                <a16:creationId xmlns:a16="http://schemas.microsoft.com/office/drawing/2014/main" id="{4A081B72-26C0-CC4C-8C09-A1F328D0EEE0}"/>
              </a:ext>
            </a:extLst>
          </p:cNvPr>
          <p:cNvPicPr>
            <a:picLocks noChangeAspect="1"/>
          </p:cNvPicPr>
          <p:nvPr/>
        </p:nvPicPr>
        <p:blipFill rotWithShape="1">
          <a:blip r:embed="rId2"/>
          <a:srcRect t="14918"/>
          <a:stretch/>
        </p:blipFill>
        <p:spPr>
          <a:xfrm>
            <a:off x="0" y="0"/>
            <a:ext cx="12192000" cy="6915426"/>
          </a:xfrm>
          <a:prstGeom prst="rect">
            <a:avLst/>
          </a:prstGeom>
        </p:spPr>
      </p:pic>
      <p:sp>
        <p:nvSpPr>
          <p:cNvPr id="3" name="Subtitle 2">
            <a:extLst>
              <a:ext uri="{FF2B5EF4-FFF2-40B4-BE49-F238E27FC236}">
                <a16:creationId xmlns:a16="http://schemas.microsoft.com/office/drawing/2014/main" id="{BF3E7CA7-5B96-8743-8055-846072C76D38}"/>
              </a:ext>
            </a:extLst>
          </p:cNvPr>
          <p:cNvSpPr>
            <a:spLocks noGrp="1"/>
          </p:cNvSpPr>
          <p:nvPr>
            <p:ph type="subTitle" idx="1"/>
          </p:nvPr>
        </p:nvSpPr>
        <p:spPr>
          <a:xfrm>
            <a:off x="780498" y="4476430"/>
            <a:ext cx="5315502" cy="1745466"/>
          </a:xfrm>
        </p:spPr>
        <p:txBody>
          <a:bodyPr>
            <a:normAutofit/>
          </a:bodyPr>
          <a:lstStyle/>
          <a:p>
            <a:r>
              <a:rPr lang="en-US" dirty="0">
                <a:solidFill>
                  <a:schemeClr val="bg1"/>
                </a:solidFill>
                <a:latin typeface="+mj-lt"/>
              </a:rPr>
              <a:t>Building a global portfolio of helium exploration </a:t>
            </a:r>
            <a:br>
              <a:rPr lang="en-US" dirty="0">
                <a:solidFill>
                  <a:schemeClr val="bg1"/>
                </a:solidFill>
                <a:latin typeface="+mj-lt"/>
              </a:rPr>
            </a:br>
            <a:r>
              <a:rPr lang="en-US" dirty="0">
                <a:solidFill>
                  <a:schemeClr val="bg1"/>
                </a:solidFill>
                <a:latin typeface="+mj-lt"/>
              </a:rPr>
              <a:t>and development projects </a:t>
            </a:r>
          </a:p>
        </p:txBody>
      </p:sp>
      <p:pic>
        <p:nvPicPr>
          <p:cNvPr id="7" name="Picture 6" descr="A black and white logo&#10;&#10;Description automatically generated with low confidence">
            <a:extLst>
              <a:ext uri="{FF2B5EF4-FFF2-40B4-BE49-F238E27FC236}">
                <a16:creationId xmlns:a16="http://schemas.microsoft.com/office/drawing/2014/main" id="{3E6A5EF2-B839-AB43-88CB-661ADD34C50A}"/>
              </a:ext>
            </a:extLst>
          </p:cNvPr>
          <p:cNvPicPr>
            <a:picLocks noChangeAspect="1"/>
          </p:cNvPicPr>
          <p:nvPr/>
        </p:nvPicPr>
        <p:blipFill>
          <a:blip r:embed="rId3"/>
          <a:stretch>
            <a:fillRect/>
          </a:stretch>
        </p:blipFill>
        <p:spPr>
          <a:xfrm>
            <a:off x="780498" y="1428242"/>
            <a:ext cx="5315502" cy="1902860"/>
          </a:xfrm>
          <a:prstGeom prst="rect">
            <a:avLst/>
          </a:prstGeom>
        </p:spPr>
      </p:pic>
    </p:spTree>
    <p:extLst>
      <p:ext uri="{BB962C8B-B14F-4D97-AF65-F5344CB8AC3E}">
        <p14:creationId xmlns:p14="http://schemas.microsoft.com/office/powerpoint/2010/main" val="1127300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D1041-D1EF-AD43-B9D3-093D6A217242}"/>
              </a:ext>
            </a:extLst>
          </p:cNvPr>
          <p:cNvSpPr>
            <a:spLocks noGrp="1"/>
          </p:cNvSpPr>
          <p:nvPr>
            <p:ph type="title"/>
          </p:nvPr>
        </p:nvSpPr>
        <p:spPr/>
        <p:txBody>
          <a:bodyPr/>
          <a:lstStyle/>
          <a:p>
            <a:r>
              <a:rPr lang="en-US" dirty="0">
                <a:solidFill>
                  <a:schemeClr val="bg1"/>
                </a:solidFill>
              </a:rPr>
              <a:t>Management</a:t>
            </a:r>
            <a:r>
              <a:rPr lang="en-US" dirty="0"/>
              <a:t> </a:t>
            </a:r>
          </a:p>
        </p:txBody>
      </p:sp>
      <p:graphicFrame>
        <p:nvGraphicFramePr>
          <p:cNvPr id="5" name="Table 5">
            <a:extLst>
              <a:ext uri="{FF2B5EF4-FFF2-40B4-BE49-F238E27FC236}">
                <a16:creationId xmlns:a16="http://schemas.microsoft.com/office/drawing/2014/main" id="{E7718625-A26A-864D-A685-B1A3D3F34644}"/>
              </a:ext>
            </a:extLst>
          </p:cNvPr>
          <p:cNvGraphicFramePr>
            <a:graphicFrameLocks noGrp="1"/>
          </p:cNvGraphicFramePr>
          <p:nvPr>
            <p:ph idx="1"/>
            <p:extLst>
              <p:ext uri="{D42A27DB-BD31-4B8C-83A1-F6EECF244321}">
                <p14:modId xmlns:p14="http://schemas.microsoft.com/office/powerpoint/2010/main" val="3527115803"/>
              </p:ext>
            </p:extLst>
          </p:nvPr>
        </p:nvGraphicFramePr>
        <p:xfrm>
          <a:off x="838198" y="3196139"/>
          <a:ext cx="10960101" cy="3337266"/>
        </p:xfrm>
        <a:graphic>
          <a:graphicData uri="http://schemas.openxmlformats.org/drawingml/2006/table">
            <a:tbl>
              <a:tblPr firstRow="1" bandRow="1">
                <a:tableStyleId>{5C22544A-7EE6-4342-B048-85BDC9FD1C3A}</a:tableStyleId>
              </a:tblPr>
              <a:tblGrid>
                <a:gridCol w="3653367">
                  <a:extLst>
                    <a:ext uri="{9D8B030D-6E8A-4147-A177-3AD203B41FA5}">
                      <a16:colId xmlns:a16="http://schemas.microsoft.com/office/drawing/2014/main" val="605006538"/>
                    </a:ext>
                  </a:extLst>
                </a:gridCol>
                <a:gridCol w="3653367">
                  <a:extLst>
                    <a:ext uri="{9D8B030D-6E8A-4147-A177-3AD203B41FA5}">
                      <a16:colId xmlns:a16="http://schemas.microsoft.com/office/drawing/2014/main" val="3411797067"/>
                    </a:ext>
                  </a:extLst>
                </a:gridCol>
                <a:gridCol w="3653367">
                  <a:extLst>
                    <a:ext uri="{9D8B030D-6E8A-4147-A177-3AD203B41FA5}">
                      <a16:colId xmlns:a16="http://schemas.microsoft.com/office/drawing/2014/main" val="1246452413"/>
                    </a:ext>
                  </a:extLst>
                </a:gridCol>
              </a:tblGrid>
              <a:tr h="528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kern="1200" dirty="0">
                          <a:solidFill>
                            <a:schemeClr val="bg1"/>
                          </a:solidFill>
                          <a:effectLst/>
                          <a:latin typeface="+mn-lt"/>
                          <a:ea typeface="+mn-ea"/>
                          <a:cs typeface="+mn-cs"/>
                        </a:rPr>
                        <a:t>Neil </a:t>
                      </a:r>
                      <a:r>
                        <a:rPr lang="en-US" sz="1400" b="1" i="0" kern="1200" dirty="0" err="1">
                          <a:solidFill>
                            <a:schemeClr val="bg1"/>
                          </a:solidFill>
                          <a:effectLst/>
                          <a:latin typeface="+mn-lt"/>
                          <a:ea typeface="+mn-ea"/>
                          <a:cs typeface="+mn-cs"/>
                        </a:rPr>
                        <a:t>Ritson</a:t>
                      </a:r>
                      <a:endParaRPr lang="en-US" sz="1400" b="1" i="0"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bg1"/>
                          </a:solidFill>
                          <a:effectLst/>
                          <a:latin typeface="+mn-lt"/>
                          <a:ea typeface="+mn-ea"/>
                          <a:cs typeface="+mn-cs"/>
                        </a:rPr>
                        <a:t>Non-executive Chairman</a:t>
                      </a:r>
                      <a:endParaRPr lang="en-GB" sz="1200" b="0" i="0" kern="1200" dirty="0">
                        <a:solidFill>
                          <a:schemeClr val="bg1"/>
                        </a:solidFill>
                        <a:effectLst/>
                        <a:latin typeface="+mn-lt"/>
                        <a:ea typeface="+mn-ea"/>
                        <a:cs typeface="+mn-cs"/>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kern="1200" dirty="0">
                          <a:solidFill>
                            <a:schemeClr val="bg1"/>
                          </a:solidFill>
                          <a:effectLst/>
                          <a:latin typeface="+mn-lt"/>
                          <a:ea typeface="+mn-ea"/>
                          <a:cs typeface="+mn-cs"/>
                        </a:rPr>
                        <a:t>Jonathan Owen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bg1"/>
                          </a:solidFill>
                          <a:effectLst/>
                          <a:latin typeface="+mn-lt"/>
                          <a:ea typeface="+mn-ea"/>
                          <a:cs typeface="+mn-cs"/>
                        </a:rPr>
                        <a:t>Non-executive Director</a:t>
                      </a:r>
                      <a:endParaRPr lang="en-GB" sz="1200" b="0" i="0" kern="1200" dirty="0">
                        <a:solidFill>
                          <a:schemeClr val="bg1"/>
                        </a:solidFill>
                        <a:effectLst/>
                        <a:latin typeface="+mn-lt"/>
                        <a:ea typeface="+mn-ea"/>
                        <a:cs typeface="+mn-cs"/>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kern="1200" dirty="0">
                          <a:solidFill>
                            <a:schemeClr val="bg1"/>
                          </a:solidFill>
                          <a:effectLst/>
                          <a:latin typeface="+mn-lt"/>
                          <a:ea typeface="+mn-ea"/>
                          <a:cs typeface="+mn-cs"/>
                        </a:rPr>
                        <a:t>Fungai </a:t>
                      </a:r>
                      <a:r>
                        <a:rPr lang="en-US" sz="1400" b="1" i="0" kern="1200" dirty="0" err="1">
                          <a:solidFill>
                            <a:schemeClr val="bg1"/>
                          </a:solidFill>
                          <a:effectLst/>
                          <a:latin typeface="+mn-lt"/>
                          <a:ea typeface="+mn-ea"/>
                          <a:cs typeface="+mn-cs"/>
                        </a:rPr>
                        <a:t>Ndoro</a:t>
                      </a:r>
                      <a:endParaRPr lang="en-US" sz="1400" b="1" i="0"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bg1"/>
                          </a:solidFill>
                          <a:effectLst/>
                          <a:latin typeface="+mn-lt"/>
                          <a:ea typeface="+mn-ea"/>
                          <a:cs typeface="+mn-cs"/>
                        </a:rPr>
                        <a:t>Non-executive Director</a:t>
                      </a:r>
                      <a:endParaRPr lang="en-GB" sz="1200" b="0" i="0" kern="1200" dirty="0">
                        <a:solidFill>
                          <a:schemeClr val="bg1"/>
                        </a:solidFill>
                        <a:effectLst/>
                        <a:latin typeface="+mn-lt"/>
                        <a:ea typeface="+mn-ea"/>
                        <a:cs typeface="+mn-cs"/>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9399234"/>
                  </a:ext>
                </a:extLst>
              </a:tr>
              <a:tr h="2789736">
                <a:tc>
                  <a:txBody>
                    <a:bodyPr/>
                    <a:lstStyle/>
                    <a:p>
                      <a:pPr marL="171450" lvl="0" indent="-171450">
                        <a:spcAft>
                          <a:spcPts val="400"/>
                        </a:spcAft>
                        <a:buFont typeface="Arial" panose="020B0604020202020204" pitchFamily="34" charset="0"/>
                        <a:buChar char="•"/>
                      </a:pPr>
                      <a:r>
                        <a:rPr lang="en-US" sz="1100" b="0" i="0" kern="1200" dirty="0">
                          <a:solidFill>
                            <a:schemeClr val="bg1"/>
                          </a:solidFill>
                          <a:effectLst/>
                          <a:latin typeface="+mn-lt"/>
                          <a:ea typeface="+mn-ea"/>
                          <a:cs typeface="+mn-cs"/>
                        </a:rPr>
                        <a:t>Geoscientist with over 40 years in energy and resource sectors</a:t>
                      </a:r>
                      <a:endParaRPr lang="en-GB" sz="1100" b="0" i="0" kern="1200" dirty="0">
                        <a:solidFill>
                          <a:schemeClr val="bg1"/>
                        </a:solidFill>
                        <a:effectLst/>
                        <a:latin typeface="+mn-lt"/>
                        <a:ea typeface="+mn-ea"/>
                        <a:cs typeface="+mn-cs"/>
                      </a:endParaRPr>
                    </a:p>
                    <a:p>
                      <a:pPr marL="171450" lvl="0" indent="-171450">
                        <a:spcAft>
                          <a:spcPts val="400"/>
                        </a:spcAft>
                        <a:buFont typeface="Arial" panose="020B0604020202020204" pitchFamily="34" charset="0"/>
                        <a:buChar char="•"/>
                      </a:pPr>
                      <a:r>
                        <a:rPr lang="en-US" sz="1100" b="0" i="0" kern="1200" dirty="0">
                          <a:solidFill>
                            <a:schemeClr val="bg1"/>
                          </a:solidFill>
                          <a:effectLst/>
                          <a:latin typeface="+mn-lt"/>
                          <a:ea typeface="+mn-ea"/>
                          <a:cs typeface="+mn-cs"/>
                        </a:rPr>
                        <a:t>20 years with BP in technical and managerial positions</a:t>
                      </a:r>
                      <a:endParaRPr lang="en-GB" sz="1100" b="0" i="0" kern="1200" dirty="0">
                        <a:solidFill>
                          <a:schemeClr val="bg1"/>
                        </a:solidFill>
                        <a:effectLst/>
                        <a:latin typeface="+mn-lt"/>
                        <a:ea typeface="+mn-ea"/>
                        <a:cs typeface="+mn-cs"/>
                      </a:endParaRPr>
                    </a:p>
                    <a:p>
                      <a:pPr marL="171450" lvl="0" indent="-171450">
                        <a:spcAft>
                          <a:spcPts val="400"/>
                        </a:spcAft>
                        <a:buFont typeface="Arial" panose="020B0604020202020204" pitchFamily="34" charset="0"/>
                        <a:buChar char="•"/>
                      </a:pPr>
                      <a:r>
                        <a:rPr lang="en-US" sz="1100" b="0" i="0" kern="1200" dirty="0" err="1">
                          <a:solidFill>
                            <a:schemeClr val="bg1"/>
                          </a:solidFill>
                          <a:effectLst/>
                          <a:latin typeface="+mn-lt"/>
                          <a:ea typeface="+mn-ea"/>
                          <a:cs typeface="+mn-cs"/>
                        </a:rPr>
                        <a:t>Recognised</a:t>
                      </a:r>
                      <a:r>
                        <a:rPr lang="en-US" sz="1100" b="0" i="0" kern="1200" dirty="0">
                          <a:solidFill>
                            <a:schemeClr val="bg1"/>
                          </a:solidFill>
                          <a:effectLst/>
                          <a:latin typeface="+mn-lt"/>
                          <a:ea typeface="+mn-ea"/>
                          <a:cs typeface="+mn-cs"/>
                        </a:rPr>
                        <a:t> expert in identification/ </a:t>
                      </a:r>
                      <a:r>
                        <a:rPr lang="en-US" sz="1100" b="0" i="0" kern="1200" dirty="0" err="1">
                          <a:solidFill>
                            <a:schemeClr val="bg1"/>
                          </a:solidFill>
                          <a:effectLst/>
                          <a:latin typeface="+mn-lt"/>
                          <a:ea typeface="+mn-ea"/>
                          <a:cs typeface="+mn-cs"/>
                        </a:rPr>
                        <a:t>commercialisation</a:t>
                      </a:r>
                      <a:r>
                        <a:rPr lang="en-US" sz="1100" b="0" i="0" kern="1200" dirty="0">
                          <a:solidFill>
                            <a:schemeClr val="bg1"/>
                          </a:solidFill>
                          <a:effectLst/>
                          <a:latin typeface="+mn-lt"/>
                          <a:ea typeface="+mn-ea"/>
                          <a:cs typeface="+mn-cs"/>
                        </a:rPr>
                        <a:t> of helium plays</a:t>
                      </a:r>
                      <a:endParaRPr lang="en-GB" sz="1100" b="0" i="0" kern="1200" dirty="0">
                        <a:solidFill>
                          <a:schemeClr val="bg1"/>
                        </a:solidFill>
                        <a:effectLst/>
                        <a:latin typeface="+mn-lt"/>
                        <a:ea typeface="+mn-ea"/>
                        <a:cs typeface="+mn-cs"/>
                      </a:endParaRPr>
                    </a:p>
                    <a:p>
                      <a:pPr marL="171450" lvl="0" indent="-171450">
                        <a:spcAft>
                          <a:spcPts val="400"/>
                        </a:spcAft>
                        <a:buFont typeface="Arial" panose="020B0604020202020204" pitchFamily="34" charset="0"/>
                        <a:buChar char="•"/>
                      </a:pPr>
                      <a:r>
                        <a:rPr lang="en-US" sz="1100" b="0" i="0" kern="1200" dirty="0">
                          <a:solidFill>
                            <a:schemeClr val="bg1"/>
                          </a:solidFill>
                          <a:effectLst/>
                          <a:latin typeface="+mn-lt"/>
                          <a:ea typeface="+mn-ea"/>
                          <a:cs typeface="+mn-cs"/>
                        </a:rPr>
                        <a:t>Formed helium consultancy with research teams from University of Oxford and Durham University</a:t>
                      </a:r>
                      <a:endParaRPr lang="en-GB" sz="1100" b="0" i="0" kern="1200" dirty="0">
                        <a:solidFill>
                          <a:schemeClr val="bg1"/>
                        </a:solidFill>
                        <a:effectLst/>
                        <a:latin typeface="+mn-lt"/>
                        <a:ea typeface="+mn-ea"/>
                        <a:cs typeface="+mn-cs"/>
                      </a:endParaRPr>
                    </a:p>
                    <a:p>
                      <a:pPr marL="171450" lvl="0" indent="-171450">
                        <a:spcAft>
                          <a:spcPts val="400"/>
                        </a:spcAft>
                        <a:buFont typeface="Arial" panose="020B0604020202020204" pitchFamily="34" charset="0"/>
                        <a:buChar char="•"/>
                      </a:pPr>
                      <a:r>
                        <a:rPr lang="en-US" sz="1100" b="0" i="0" kern="1200" dirty="0">
                          <a:solidFill>
                            <a:schemeClr val="bg1"/>
                          </a:solidFill>
                          <a:effectLst/>
                          <a:latin typeface="+mn-lt"/>
                          <a:ea typeface="+mn-ea"/>
                          <a:cs typeface="+mn-cs"/>
                        </a:rPr>
                        <a:t>Facilitated access to seismic data and supervised reprocessing/re-interpretation for Helium One plc</a:t>
                      </a:r>
                      <a:endParaRPr lang="en-GB" sz="1100" b="0" i="0" kern="1200" dirty="0">
                        <a:solidFill>
                          <a:schemeClr val="bg1"/>
                        </a:solidFill>
                        <a:effectLst/>
                        <a:latin typeface="+mn-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1450" lvl="0" indent="-171450">
                        <a:spcAft>
                          <a:spcPts val="400"/>
                        </a:spcAft>
                        <a:buFont typeface="Arial" panose="020B0604020202020204" pitchFamily="34" charset="0"/>
                        <a:buChar char="•"/>
                      </a:pPr>
                      <a:r>
                        <a:rPr lang="en-US" sz="1100" b="0" i="0" kern="1200" dirty="0">
                          <a:solidFill>
                            <a:schemeClr val="bg1"/>
                          </a:solidFill>
                          <a:effectLst/>
                          <a:latin typeface="+mn-lt"/>
                          <a:ea typeface="+mn-ea"/>
                          <a:cs typeface="+mn-cs"/>
                        </a:rPr>
                        <a:t>Mining engineer with over 10 years in developing and managing exploration and mining operations </a:t>
                      </a:r>
                      <a:endParaRPr lang="en-GB" sz="1100" b="0" i="0" kern="1200" dirty="0">
                        <a:solidFill>
                          <a:schemeClr val="bg1"/>
                        </a:solidFill>
                        <a:effectLst/>
                        <a:latin typeface="+mn-lt"/>
                        <a:ea typeface="+mn-ea"/>
                        <a:cs typeface="+mn-cs"/>
                      </a:endParaRPr>
                    </a:p>
                    <a:p>
                      <a:pPr marL="171450" lvl="0" indent="-171450">
                        <a:spcAft>
                          <a:spcPts val="400"/>
                        </a:spcAft>
                        <a:buFont typeface="Arial" panose="020B0604020202020204" pitchFamily="34" charset="0"/>
                        <a:buChar char="•"/>
                      </a:pPr>
                      <a:r>
                        <a:rPr lang="en-US" sz="1100" b="0" i="0" kern="1200" dirty="0">
                          <a:solidFill>
                            <a:schemeClr val="bg1"/>
                          </a:solidFill>
                          <a:effectLst/>
                          <a:latin typeface="+mn-lt"/>
                          <a:ea typeface="+mn-ea"/>
                          <a:cs typeface="+mn-cs"/>
                        </a:rPr>
                        <a:t>Senior operational leadership experience in gold, diamond, industrial minerals, and gas projects</a:t>
                      </a:r>
                      <a:endParaRPr lang="en-GB" sz="1100" b="0" i="0" kern="1200" dirty="0">
                        <a:solidFill>
                          <a:schemeClr val="bg1"/>
                        </a:solidFill>
                        <a:effectLst/>
                        <a:latin typeface="+mn-lt"/>
                        <a:ea typeface="+mn-ea"/>
                        <a:cs typeface="+mn-cs"/>
                      </a:endParaRPr>
                    </a:p>
                    <a:p>
                      <a:pPr marL="171450" lvl="0" indent="-171450">
                        <a:spcAft>
                          <a:spcPts val="400"/>
                        </a:spcAft>
                        <a:buFont typeface="Arial" panose="020B0604020202020204" pitchFamily="34" charset="0"/>
                        <a:buChar char="•"/>
                      </a:pPr>
                      <a:r>
                        <a:rPr lang="en-US" sz="1100" b="0" i="0" kern="1200" dirty="0">
                          <a:solidFill>
                            <a:schemeClr val="bg1"/>
                          </a:solidFill>
                          <a:effectLst/>
                          <a:latin typeface="+mn-lt"/>
                          <a:ea typeface="+mn-ea"/>
                          <a:cs typeface="+mn-cs"/>
                        </a:rPr>
                        <a:t>Formerly COO of Helium One plc, responsible for establishing corporate, government and social </a:t>
                      </a:r>
                      <a:r>
                        <a:rPr lang="en-US" sz="1100" b="0" i="0" kern="1200" dirty="0" err="1">
                          <a:solidFill>
                            <a:schemeClr val="bg1"/>
                          </a:solidFill>
                          <a:effectLst/>
                          <a:latin typeface="+mn-lt"/>
                          <a:ea typeface="+mn-ea"/>
                          <a:cs typeface="+mn-cs"/>
                        </a:rPr>
                        <a:t>licences</a:t>
                      </a:r>
                      <a:r>
                        <a:rPr lang="en-US" sz="1100" b="0" i="0" kern="1200" dirty="0">
                          <a:solidFill>
                            <a:schemeClr val="bg1"/>
                          </a:solidFill>
                          <a:effectLst/>
                          <a:latin typeface="+mn-lt"/>
                          <a:ea typeface="+mn-ea"/>
                          <a:cs typeface="+mn-cs"/>
                        </a:rPr>
                        <a:t> to operate in Tanzania, and executing the successful exploration </a:t>
                      </a:r>
                      <a:r>
                        <a:rPr lang="en-US" sz="1100" b="0" i="0" kern="1200" dirty="0" err="1">
                          <a:solidFill>
                            <a:schemeClr val="bg1"/>
                          </a:solidFill>
                          <a:effectLst/>
                          <a:latin typeface="+mn-lt"/>
                          <a:ea typeface="+mn-ea"/>
                          <a:cs typeface="+mn-cs"/>
                        </a:rPr>
                        <a:t>programme</a:t>
                      </a:r>
                      <a:endParaRPr lang="en-GB" sz="1100" b="0" i="0" kern="1200" dirty="0">
                        <a:solidFill>
                          <a:schemeClr val="bg1"/>
                        </a:solidFill>
                        <a:effectLst/>
                        <a:latin typeface="+mn-lt"/>
                        <a:ea typeface="+mn-ea"/>
                        <a:cs typeface="+mn-cs"/>
                      </a:endParaRPr>
                    </a:p>
                    <a:p>
                      <a:pPr marL="171450" lvl="0" indent="-171450">
                        <a:spcAft>
                          <a:spcPts val="400"/>
                        </a:spcAft>
                        <a:buFont typeface="Arial" panose="020B0604020202020204" pitchFamily="34" charset="0"/>
                        <a:buChar char="•"/>
                      </a:pPr>
                      <a:r>
                        <a:rPr lang="en-US" sz="1100" b="0" i="0" kern="1200" dirty="0">
                          <a:solidFill>
                            <a:schemeClr val="bg1"/>
                          </a:solidFill>
                          <a:effectLst/>
                          <a:latin typeface="+mn-lt"/>
                          <a:ea typeface="+mn-ea"/>
                          <a:cs typeface="+mn-cs"/>
                        </a:rPr>
                        <a:t>Associate of Camborne School of Mines</a:t>
                      </a:r>
                      <a:endParaRPr lang="en-GB" sz="1100" b="0" i="0" kern="1200" dirty="0">
                        <a:solidFill>
                          <a:schemeClr val="bg1"/>
                        </a:solidFill>
                        <a:effectLst/>
                        <a:latin typeface="+mn-lt"/>
                        <a:ea typeface="+mn-ea"/>
                        <a:cs typeface="+mn-cs"/>
                      </a:endParaRPr>
                    </a:p>
                    <a:p>
                      <a:pPr marL="171450" lvl="0" indent="-171450">
                        <a:spcAft>
                          <a:spcPts val="400"/>
                        </a:spcAft>
                        <a:buFont typeface="Arial" panose="020B0604020202020204" pitchFamily="34" charset="0"/>
                        <a:buChar char="•"/>
                      </a:pPr>
                      <a:r>
                        <a:rPr lang="en-US" sz="1100" b="0" i="0" kern="1200" dirty="0">
                          <a:solidFill>
                            <a:schemeClr val="bg1"/>
                          </a:solidFill>
                          <a:effectLst/>
                          <a:latin typeface="+mn-lt"/>
                          <a:ea typeface="+mn-ea"/>
                          <a:cs typeface="+mn-cs"/>
                        </a:rPr>
                        <a:t>VP, Natural Resources of Proudfoot, an international operational improvement consultancy for future-focused mining companies</a:t>
                      </a:r>
                      <a:endParaRPr lang="en-GB" sz="1100" b="0" i="0" kern="1200" dirty="0">
                        <a:solidFill>
                          <a:schemeClr val="bg1"/>
                        </a:solidFill>
                        <a:effectLst/>
                        <a:latin typeface="+mn-lt"/>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1450" lvl="0" indent="-171450">
                        <a:spcAft>
                          <a:spcPts val="400"/>
                        </a:spcAft>
                        <a:buFont typeface="Arial" panose="020B0604020202020204" pitchFamily="34" charset="0"/>
                        <a:buChar char="•"/>
                      </a:pPr>
                      <a:r>
                        <a:rPr lang="en-US" sz="1100" b="0" i="0" kern="1200" dirty="0">
                          <a:solidFill>
                            <a:schemeClr val="bg1"/>
                          </a:solidFill>
                          <a:effectLst/>
                          <a:latin typeface="+mn-lt"/>
                          <a:ea typeface="+mn-ea"/>
                          <a:cs typeface="+mn-cs"/>
                        </a:rPr>
                        <a:t>Corporate financier with over 10 years’ City experience</a:t>
                      </a:r>
                      <a:endParaRPr lang="en-GB" sz="1100" b="0" i="0" kern="1200" dirty="0">
                        <a:solidFill>
                          <a:schemeClr val="bg1"/>
                        </a:solidFill>
                        <a:effectLst/>
                        <a:latin typeface="+mn-lt"/>
                        <a:ea typeface="+mn-ea"/>
                        <a:cs typeface="+mn-cs"/>
                      </a:endParaRPr>
                    </a:p>
                    <a:p>
                      <a:pPr marL="171450" lvl="0" indent="-171450">
                        <a:spcAft>
                          <a:spcPts val="400"/>
                        </a:spcAft>
                        <a:buFont typeface="Arial" panose="020B0604020202020204" pitchFamily="34" charset="0"/>
                        <a:buChar char="•"/>
                      </a:pPr>
                      <a:r>
                        <a:rPr lang="en-US" sz="1100" b="0" i="0" kern="1200" dirty="0">
                          <a:solidFill>
                            <a:schemeClr val="bg1"/>
                          </a:solidFill>
                          <a:effectLst/>
                          <a:latin typeface="+mn-lt"/>
                          <a:ea typeface="+mn-ea"/>
                          <a:cs typeface="+mn-cs"/>
                        </a:rPr>
                        <a:t>Advising public companies at Peterhouse Capital on transactions (IPOs, M&amp;A and funding)</a:t>
                      </a:r>
                      <a:endParaRPr lang="en-GB" sz="1100" b="0" i="0" kern="1200" dirty="0">
                        <a:solidFill>
                          <a:schemeClr val="bg1"/>
                        </a:solidFill>
                        <a:effectLst/>
                        <a:latin typeface="+mn-lt"/>
                        <a:ea typeface="+mn-ea"/>
                        <a:cs typeface="+mn-cs"/>
                      </a:endParaRPr>
                    </a:p>
                    <a:p>
                      <a:pPr marL="171450" lvl="0" indent="-171450">
                        <a:spcAft>
                          <a:spcPts val="400"/>
                        </a:spcAft>
                        <a:buFont typeface="Arial" panose="020B0604020202020204" pitchFamily="34" charset="0"/>
                        <a:buChar char="•"/>
                      </a:pPr>
                      <a:r>
                        <a:rPr lang="en-US" sz="1100" b="0" i="0" kern="1200" dirty="0">
                          <a:solidFill>
                            <a:schemeClr val="bg1"/>
                          </a:solidFill>
                          <a:effectLst/>
                          <a:latin typeface="+mn-lt"/>
                          <a:ea typeface="+mn-ea"/>
                          <a:cs typeface="+mn-cs"/>
                        </a:rPr>
                        <a:t>Structured and launched several companies</a:t>
                      </a:r>
                      <a:endParaRPr lang="en-GB" sz="1100" b="0" i="0" kern="1200" dirty="0">
                        <a:solidFill>
                          <a:schemeClr val="bg1"/>
                        </a:solidFill>
                        <a:effectLst/>
                        <a:latin typeface="+mn-lt"/>
                        <a:ea typeface="+mn-ea"/>
                        <a:cs typeface="+mn-cs"/>
                      </a:endParaRPr>
                    </a:p>
                    <a:p>
                      <a:pPr marL="171450" lvl="0" indent="-171450">
                        <a:spcAft>
                          <a:spcPts val="400"/>
                        </a:spcAft>
                        <a:buFont typeface="Arial" panose="020B0604020202020204" pitchFamily="34" charset="0"/>
                        <a:buChar char="•"/>
                      </a:pPr>
                      <a:r>
                        <a:rPr lang="en-US" sz="1100" b="0" i="0" kern="1200" dirty="0">
                          <a:solidFill>
                            <a:schemeClr val="bg1"/>
                          </a:solidFill>
                          <a:effectLst/>
                          <a:latin typeface="+mn-lt"/>
                          <a:ea typeface="+mn-ea"/>
                          <a:cs typeface="+mn-cs"/>
                        </a:rPr>
                        <a:t>Executive director of AQSE listed Quetzal Capital Limited</a:t>
                      </a:r>
                      <a:endParaRPr lang="en-GB" sz="1100" b="0" i="0" kern="1200" dirty="0">
                        <a:solidFill>
                          <a:schemeClr val="bg1"/>
                        </a:solidFill>
                        <a:effectLst/>
                        <a:latin typeface="+mn-lt"/>
                        <a:ea typeface="+mn-ea"/>
                        <a:cs typeface="+mn-cs"/>
                      </a:endParaRPr>
                    </a:p>
                    <a:p>
                      <a:pPr marL="171450" lvl="0" indent="-171450">
                        <a:spcAft>
                          <a:spcPts val="400"/>
                        </a:spcAft>
                        <a:buFont typeface="Arial" panose="020B0604020202020204" pitchFamily="34" charset="0"/>
                        <a:buChar char="•"/>
                      </a:pPr>
                      <a:r>
                        <a:rPr lang="en-US" sz="1100" b="0" i="0" kern="1200" dirty="0">
                          <a:solidFill>
                            <a:schemeClr val="bg1"/>
                          </a:solidFill>
                          <a:effectLst/>
                          <a:latin typeface="+mn-lt"/>
                          <a:ea typeface="+mn-ea"/>
                          <a:cs typeface="+mn-cs"/>
                        </a:rPr>
                        <a:t>Independent strategic consultant to growth companies on governance and capital market transactions</a:t>
                      </a:r>
                      <a:endParaRPr lang="en-GB" sz="1100" b="0" i="0" kern="1200" dirty="0">
                        <a:solidFill>
                          <a:schemeClr val="bg1"/>
                        </a:solidFill>
                        <a:effectLst/>
                        <a:latin typeface="+mn-lt"/>
                        <a:ea typeface="+mn-ea"/>
                        <a:cs typeface="+mn-cs"/>
                      </a:endParaRPr>
                    </a:p>
                    <a:p>
                      <a:pPr marL="171450" indent="-171450">
                        <a:spcAft>
                          <a:spcPts val="400"/>
                        </a:spcAft>
                        <a:buFont typeface="Arial" panose="020B0604020202020204" pitchFamily="34" charset="0"/>
                        <a:buChar char="•"/>
                      </a:pPr>
                      <a:endParaRPr lang="en-US" sz="1100" b="0" i="0" dirty="0">
                        <a:solidFill>
                          <a:schemeClr val="bg1"/>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94529408"/>
                  </a:ext>
                </a:extLst>
              </a:tr>
            </a:tbl>
          </a:graphicData>
        </a:graphic>
      </p:graphicFrame>
      <p:pic>
        <p:nvPicPr>
          <p:cNvPr id="8" name="Picture 7" descr="A person in a suit&#10;&#10;Description automatically generated with low confidence">
            <a:extLst>
              <a:ext uri="{FF2B5EF4-FFF2-40B4-BE49-F238E27FC236}">
                <a16:creationId xmlns:a16="http://schemas.microsoft.com/office/drawing/2014/main" id="{20B93077-AF76-0B4B-B6BB-8D106E16FC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4400" y="1577614"/>
            <a:ext cx="2674197" cy="1486534"/>
          </a:xfrm>
          <a:prstGeom prst="rect">
            <a:avLst/>
          </a:prstGeom>
        </p:spPr>
      </p:pic>
      <p:pic>
        <p:nvPicPr>
          <p:cNvPr id="10" name="Picture 9" descr="A person in a suit&#10;&#10;Description automatically generated with medium confidence">
            <a:extLst>
              <a:ext uri="{FF2B5EF4-FFF2-40B4-BE49-F238E27FC236}">
                <a16:creationId xmlns:a16="http://schemas.microsoft.com/office/drawing/2014/main" id="{8CC7D966-D131-8A4F-B8C4-EC6F73608E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9074" y="1571676"/>
            <a:ext cx="2674197" cy="1486535"/>
          </a:xfrm>
          <a:prstGeom prst="rect">
            <a:avLst/>
          </a:prstGeom>
        </p:spPr>
      </p:pic>
      <p:pic>
        <p:nvPicPr>
          <p:cNvPr id="12" name="Picture 11" descr="A picture containing person, wall, indoor&#10;&#10;Description automatically generated">
            <a:extLst>
              <a:ext uri="{FF2B5EF4-FFF2-40B4-BE49-F238E27FC236}">
                <a16:creationId xmlns:a16="http://schemas.microsoft.com/office/drawing/2014/main" id="{C7D88AD0-10A4-FF46-A220-A379119FCD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56448" y="1571676"/>
            <a:ext cx="2650314" cy="1486535"/>
          </a:xfrm>
          <a:prstGeom prst="rect">
            <a:avLst/>
          </a:prstGeom>
        </p:spPr>
      </p:pic>
      <p:sp>
        <p:nvSpPr>
          <p:cNvPr id="15" name="Slide Number Placeholder 14">
            <a:extLst>
              <a:ext uri="{FF2B5EF4-FFF2-40B4-BE49-F238E27FC236}">
                <a16:creationId xmlns:a16="http://schemas.microsoft.com/office/drawing/2014/main" id="{789A798C-36D6-3740-95C2-38D1AE029D69}"/>
              </a:ext>
            </a:extLst>
          </p:cNvPr>
          <p:cNvSpPr>
            <a:spLocks noGrp="1"/>
          </p:cNvSpPr>
          <p:nvPr>
            <p:ph type="sldNum" sz="quarter" idx="12"/>
          </p:nvPr>
        </p:nvSpPr>
        <p:spPr/>
        <p:txBody>
          <a:bodyPr/>
          <a:lstStyle/>
          <a:p>
            <a:fld id="{63534BAC-580A-FB41-9A6F-E1BBDA08BEE2}" type="slidenum">
              <a:rPr lang="en-US" smtClean="0"/>
              <a:pPr/>
              <a:t>9</a:t>
            </a:fld>
            <a:endParaRPr lang="en-US"/>
          </a:p>
        </p:txBody>
      </p:sp>
    </p:spTree>
    <p:extLst>
      <p:ext uri="{BB962C8B-B14F-4D97-AF65-F5344CB8AC3E}">
        <p14:creationId xmlns:p14="http://schemas.microsoft.com/office/powerpoint/2010/main" val="1229578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381E597-67E9-684C-BDB4-49A3E957F94A}"/>
              </a:ext>
            </a:extLst>
          </p:cNvPr>
          <p:cNvSpPr>
            <a:spLocks noGrp="1"/>
          </p:cNvSpPr>
          <p:nvPr>
            <p:ph type="body" idx="1"/>
          </p:nvPr>
        </p:nvSpPr>
        <p:spPr>
          <a:xfrm>
            <a:off x="1137963" y="269228"/>
            <a:ext cx="5157787" cy="823912"/>
          </a:xfrm>
        </p:spPr>
        <p:txBody>
          <a:bodyPr>
            <a:normAutofit/>
          </a:bodyPr>
          <a:lstStyle/>
          <a:p>
            <a:r>
              <a:rPr lang="en-US" sz="3000" dirty="0"/>
              <a:t>Share capital </a:t>
            </a:r>
          </a:p>
        </p:txBody>
      </p:sp>
      <p:graphicFrame>
        <p:nvGraphicFramePr>
          <p:cNvPr id="4" name="Content Placeholder 3">
            <a:extLst>
              <a:ext uri="{FF2B5EF4-FFF2-40B4-BE49-F238E27FC236}">
                <a16:creationId xmlns:a16="http://schemas.microsoft.com/office/drawing/2014/main" id="{81EC0CB7-B60A-604E-87A1-D1E6C26CE65D}"/>
              </a:ext>
            </a:extLst>
          </p:cNvPr>
          <p:cNvGraphicFramePr>
            <a:graphicFrameLocks noGrp="1"/>
          </p:cNvGraphicFramePr>
          <p:nvPr>
            <p:ph sz="half" idx="2"/>
            <p:extLst>
              <p:ext uri="{D42A27DB-BD31-4B8C-83A1-F6EECF244321}">
                <p14:modId xmlns:p14="http://schemas.microsoft.com/office/powerpoint/2010/main" val="3869140044"/>
              </p:ext>
            </p:extLst>
          </p:nvPr>
        </p:nvGraphicFramePr>
        <p:xfrm>
          <a:off x="1138238" y="1259079"/>
          <a:ext cx="5157786" cy="5038545"/>
        </p:xfrm>
        <a:graphic>
          <a:graphicData uri="http://schemas.openxmlformats.org/drawingml/2006/table">
            <a:tbl>
              <a:tblPr firstRow="1" firstCol="1" bandRow="1">
                <a:tableStyleId>{7E9639D4-E3E2-4D34-9284-5A2195B3D0D7}</a:tableStyleId>
              </a:tblPr>
              <a:tblGrid>
                <a:gridCol w="2973627">
                  <a:extLst>
                    <a:ext uri="{9D8B030D-6E8A-4147-A177-3AD203B41FA5}">
                      <a16:colId xmlns:a16="http://schemas.microsoft.com/office/drawing/2014/main" val="546556528"/>
                    </a:ext>
                  </a:extLst>
                </a:gridCol>
                <a:gridCol w="2184159">
                  <a:extLst>
                    <a:ext uri="{9D8B030D-6E8A-4147-A177-3AD203B41FA5}">
                      <a16:colId xmlns:a16="http://schemas.microsoft.com/office/drawing/2014/main" val="727561193"/>
                    </a:ext>
                  </a:extLst>
                </a:gridCol>
              </a:tblGrid>
              <a:tr h="589134">
                <a:tc>
                  <a:txBody>
                    <a:bodyPr/>
                    <a:lstStyle/>
                    <a:p>
                      <a:pPr>
                        <a:lnSpc>
                          <a:spcPct val="107000"/>
                        </a:lnSpc>
                        <a:spcAft>
                          <a:spcPts val="800"/>
                        </a:spcAft>
                      </a:pPr>
                      <a:r>
                        <a:rPr lang="en-GB" sz="1400" dirty="0">
                          <a:effectLst/>
                          <a:latin typeface="+mn-lt"/>
                        </a:rPr>
                        <a:t>Exchange</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nchor="ctr"/>
                </a:tc>
                <a:tc>
                  <a:txBody>
                    <a:bodyPr/>
                    <a:lstStyle/>
                    <a:p>
                      <a:pPr algn="r">
                        <a:lnSpc>
                          <a:spcPct val="107000"/>
                        </a:lnSpc>
                        <a:spcAft>
                          <a:spcPts val="800"/>
                        </a:spcAft>
                      </a:pPr>
                      <a:r>
                        <a:rPr lang="en-GB" sz="1400" dirty="0" err="1">
                          <a:effectLst/>
                          <a:latin typeface="+mn-lt"/>
                        </a:rPr>
                        <a:t>Aquis</a:t>
                      </a:r>
                      <a:r>
                        <a:rPr lang="en-GB" sz="1400" dirty="0">
                          <a:effectLst/>
                          <a:latin typeface="+mn-lt"/>
                        </a:rPr>
                        <a:t> Stock Exchange</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3410028418"/>
                  </a:ext>
                </a:extLst>
              </a:tr>
              <a:tr h="589134">
                <a:tc>
                  <a:txBody>
                    <a:bodyPr/>
                    <a:lstStyle/>
                    <a:p>
                      <a:pPr>
                        <a:lnSpc>
                          <a:spcPct val="107000"/>
                        </a:lnSpc>
                        <a:spcAft>
                          <a:spcPts val="800"/>
                        </a:spcAft>
                      </a:pPr>
                      <a:r>
                        <a:rPr lang="en-GB" sz="1400" dirty="0">
                          <a:effectLst/>
                          <a:latin typeface="+mn-lt"/>
                        </a:rPr>
                        <a:t>Stock Code/Ticker</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nchor="ctr"/>
                </a:tc>
                <a:tc>
                  <a:txBody>
                    <a:bodyPr/>
                    <a:lstStyle/>
                    <a:p>
                      <a:pPr algn="r">
                        <a:lnSpc>
                          <a:spcPct val="107000"/>
                        </a:lnSpc>
                        <a:spcAft>
                          <a:spcPts val="800"/>
                        </a:spcAft>
                      </a:pPr>
                      <a:r>
                        <a:rPr lang="en-GB" sz="1400" dirty="0">
                          <a:effectLst/>
                          <a:latin typeface="+mn-lt"/>
                        </a:rPr>
                        <a:t>HEV</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3203961420"/>
                  </a:ext>
                </a:extLst>
              </a:tr>
              <a:tr h="589134">
                <a:tc>
                  <a:txBody>
                    <a:bodyPr/>
                    <a:lstStyle/>
                    <a:p>
                      <a:pPr>
                        <a:lnSpc>
                          <a:spcPct val="107000"/>
                        </a:lnSpc>
                        <a:spcAft>
                          <a:spcPts val="800"/>
                        </a:spcAft>
                      </a:pPr>
                      <a:r>
                        <a:rPr lang="en-GB" sz="1400" dirty="0">
                          <a:effectLst/>
                          <a:latin typeface="+mn-lt"/>
                        </a:rPr>
                        <a:t>Sector</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nchor="ctr"/>
                </a:tc>
                <a:tc>
                  <a:txBody>
                    <a:bodyPr/>
                    <a:lstStyle/>
                    <a:p>
                      <a:pPr algn="r">
                        <a:lnSpc>
                          <a:spcPct val="107000"/>
                        </a:lnSpc>
                        <a:spcAft>
                          <a:spcPts val="800"/>
                        </a:spcAft>
                      </a:pPr>
                      <a:r>
                        <a:rPr lang="en-GB" sz="1400" dirty="0">
                          <a:effectLst/>
                          <a:latin typeface="+mn-lt"/>
                        </a:rPr>
                        <a:t>Natural Resources</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4227508979"/>
                  </a:ext>
                </a:extLst>
              </a:tr>
              <a:tr h="589134">
                <a:tc>
                  <a:txBody>
                    <a:bodyPr/>
                    <a:lstStyle/>
                    <a:p>
                      <a:pPr>
                        <a:lnSpc>
                          <a:spcPct val="107000"/>
                        </a:lnSpc>
                        <a:spcAft>
                          <a:spcPts val="800"/>
                        </a:spcAft>
                      </a:pPr>
                      <a:r>
                        <a:rPr lang="en-GB" sz="1400">
                          <a:effectLst/>
                          <a:latin typeface="+mn-lt"/>
                        </a:rPr>
                        <a:t>Issued Share Capital</a:t>
                      </a:r>
                      <a:endParaRPr lang="en-GB" sz="1400">
                        <a:effectLst/>
                        <a:latin typeface="+mn-lt"/>
                        <a:ea typeface="Calibri" panose="020F0502020204030204" pitchFamily="34" charset="0"/>
                        <a:cs typeface="Times New Roman" panose="02020603050405020304" pitchFamily="18" charset="0"/>
                      </a:endParaRPr>
                    </a:p>
                  </a:txBody>
                  <a:tcPr marL="95250" marR="95250" marT="95250" marB="95250" anchor="ctr"/>
                </a:tc>
                <a:tc>
                  <a:txBody>
                    <a:bodyPr/>
                    <a:lstStyle/>
                    <a:p>
                      <a:pPr algn="r">
                        <a:lnSpc>
                          <a:spcPct val="107000"/>
                        </a:lnSpc>
                        <a:spcAft>
                          <a:spcPts val="800"/>
                        </a:spcAft>
                      </a:pPr>
                      <a:r>
                        <a:rPr lang="en-GB" sz="1400" dirty="0">
                          <a:effectLst/>
                          <a:latin typeface="+mn-lt"/>
                        </a:rPr>
                        <a:t>16,840,000</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3180854770"/>
                  </a:ext>
                </a:extLst>
              </a:tr>
              <a:tr h="1503741">
                <a:tc>
                  <a:txBody>
                    <a:bodyPr/>
                    <a:lstStyle/>
                    <a:p>
                      <a:pPr>
                        <a:lnSpc>
                          <a:spcPct val="107000"/>
                        </a:lnSpc>
                        <a:spcAft>
                          <a:spcPts val="800"/>
                        </a:spcAft>
                      </a:pPr>
                      <a:r>
                        <a:rPr lang="en-GB" sz="1400" dirty="0">
                          <a:effectLst/>
                          <a:latin typeface="+mn-lt"/>
                        </a:rPr>
                        <a:t>Warrants in Issue</a:t>
                      </a:r>
                    </a:p>
                    <a:p>
                      <a:pPr marL="342900" lvl="0" indent="-342900">
                        <a:lnSpc>
                          <a:spcPct val="107000"/>
                        </a:lnSpc>
                        <a:buFont typeface="Calibri" panose="020F0502020204030204" pitchFamily="34" charset="0"/>
                        <a:buChar char="-"/>
                      </a:pPr>
                      <a:r>
                        <a:rPr lang="en-GB" sz="1400" dirty="0">
                          <a:effectLst/>
                          <a:latin typeface="+mn-lt"/>
                        </a:rPr>
                        <a:t>£0.05 exp. June 2024</a:t>
                      </a:r>
                    </a:p>
                    <a:p>
                      <a:pPr marL="342900" lvl="0" indent="-342900">
                        <a:lnSpc>
                          <a:spcPct val="107000"/>
                        </a:lnSpc>
                        <a:spcAft>
                          <a:spcPts val="800"/>
                        </a:spcAft>
                        <a:buFont typeface="Calibri" panose="020F0502020204030204" pitchFamily="34" charset="0"/>
                        <a:buChar char="-"/>
                      </a:pPr>
                      <a:r>
                        <a:rPr lang="en-GB" sz="1400" dirty="0">
                          <a:effectLst/>
                          <a:latin typeface="+mn-lt"/>
                        </a:rPr>
                        <a:t>£0.10 exp. July 2024</a:t>
                      </a:r>
                      <a:endParaRPr lang="en-GB" sz="1400" dirty="0">
                        <a:effectLst/>
                        <a:latin typeface="+mn-lt"/>
                        <a:ea typeface="Times New Roman" panose="02020603050405020304" pitchFamily="18" charset="0"/>
                        <a:cs typeface="Times New Roman" panose="02020603050405020304" pitchFamily="18" charset="0"/>
                      </a:endParaRPr>
                    </a:p>
                  </a:txBody>
                  <a:tcPr marL="95250" marR="95250" marT="95250" marB="95250"/>
                </a:tc>
                <a:tc>
                  <a:txBody>
                    <a:bodyPr/>
                    <a:lstStyle/>
                    <a:p>
                      <a:pPr algn="r">
                        <a:lnSpc>
                          <a:spcPct val="107000"/>
                        </a:lnSpc>
                        <a:spcAft>
                          <a:spcPts val="800"/>
                        </a:spcAft>
                      </a:pPr>
                      <a:r>
                        <a:rPr lang="en-GB" sz="1400" dirty="0">
                          <a:effectLst/>
                          <a:latin typeface="+mn-lt"/>
                        </a:rPr>
                        <a:t>8,100,000</a:t>
                      </a:r>
                    </a:p>
                    <a:p>
                      <a:pPr algn="r">
                        <a:lnSpc>
                          <a:spcPct val="107000"/>
                        </a:lnSpc>
                        <a:spcAft>
                          <a:spcPts val="800"/>
                        </a:spcAft>
                      </a:pPr>
                      <a:r>
                        <a:rPr lang="en-GB" sz="1400" dirty="0">
                          <a:effectLst/>
                          <a:latin typeface="+mn-lt"/>
                        </a:rPr>
                        <a:t>7,600,000</a:t>
                      </a:r>
                    </a:p>
                    <a:p>
                      <a:pPr algn="r">
                        <a:lnSpc>
                          <a:spcPct val="107000"/>
                        </a:lnSpc>
                        <a:spcAft>
                          <a:spcPts val="800"/>
                        </a:spcAft>
                      </a:pPr>
                      <a:r>
                        <a:rPr lang="en-GB" sz="1400" dirty="0">
                          <a:effectLst/>
                          <a:latin typeface="+mn-lt"/>
                        </a:rPr>
                        <a:t>500,000</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4281271463"/>
                  </a:ext>
                </a:extLst>
              </a:tr>
              <a:tr h="589134">
                <a:tc>
                  <a:txBody>
                    <a:bodyPr/>
                    <a:lstStyle/>
                    <a:p>
                      <a:pPr>
                        <a:lnSpc>
                          <a:spcPct val="107000"/>
                        </a:lnSpc>
                        <a:spcAft>
                          <a:spcPts val="800"/>
                        </a:spcAft>
                      </a:pPr>
                      <a:r>
                        <a:rPr lang="en-GB" sz="1400" dirty="0">
                          <a:effectLst/>
                          <a:latin typeface="+mn-lt"/>
                        </a:rPr>
                        <a:t>Fully Diluted Share Capital</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nchor="ctr"/>
                </a:tc>
                <a:tc>
                  <a:txBody>
                    <a:bodyPr/>
                    <a:lstStyle/>
                    <a:p>
                      <a:pPr algn="r">
                        <a:lnSpc>
                          <a:spcPct val="107000"/>
                        </a:lnSpc>
                        <a:spcAft>
                          <a:spcPts val="800"/>
                        </a:spcAft>
                      </a:pPr>
                      <a:r>
                        <a:rPr lang="en-GB" sz="1400" dirty="0">
                          <a:effectLst/>
                          <a:latin typeface="+mn-lt"/>
                        </a:rPr>
                        <a:t>24,940,000</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3289561466"/>
                  </a:ext>
                </a:extLst>
              </a:tr>
              <a:tr h="589134">
                <a:tc>
                  <a:txBody>
                    <a:bodyPr/>
                    <a:lstStyle/>
                    <a:p>
                      <a:pPr>
                        <a:lnSpc>
                          <a:spcPct val="107000"/>
                        </a:lnSpc>
                        <a:spcAft>
                          <a:spcPts val="800"/>
                        </a:spcAft>
                      </a:pPr>
                      <a:r>
                        <a:rPr lang="en-GB" sz="1400" dirty="0">
                          <a:effectLst/>
                          <a:latin typeface="+mn-lt"/>
                        </a:rPr>
                        <a:t>Funds raised on Admission</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nchor="ctr"/>
                </a:tc>
                <a:tc>
                  <a:txBody>
                    <a:bodyPr/>
                    <a:lstStyle/>
                    <a:p>
                      <a:pPr algn="r">
                        <a:lnSpc>
                          <a:spcPct val="107000"/>
                        </a:lnSpc>
                        <a:spcAft>
                          <a:spcPts val="800"/>
                        </a:spcAft>
                      </a:pPr>
                      <a:r>
                        <a:rPr lang="en-GB" sz="1400" dirty="0">
                          <a:effectLst/>
                          <a:latin typeface="+mn-lt"/>
                        </a:rPr>
                        <a:t>£924,000</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263785036"/>
                  </a:ext>
                </a:extLst>
              </a:tr>
            </a:tbl>
          </a:graphicData>
        </a:graphic>
      </p:graphicFrame>
      <p:sp>
        <p:nvSpPr>
          <p:cNvPr id="8" name="Text Placeholder 7">
            <a:extLst>
              <a:ext uri="{FF2B5EF4-FFF2-40B4-BE49-F238E27FC236}">
                <a16:creationId xmlns:a16="http://schemas.microsoft.com/office/drawing/2014/main" id="{B83761B5-53F1-BE41-BF65-5B48872CDF22}"/>
              </a:ext>
            </a:extLst>
          </p:cNvPr>
          <p:cNvSpPr>
            <a:spLocks noGrp="1"/>
          </p:cNvSpPr>
          <p:nvPr>
            <p:ph type="body" sz="quarter" idx="3"/>
          </p:nvPr>
        </p:nvSpPr>
        <p:spPr>
          <a:xfrm>
            <a:off x="6470375" y="269228"/>
            <a:ext cx="5183188" cy="823912"/>
          </a:xfrm>
        </p:spPr>
        <p:txBody>
          <a:bodyPr>
            <a:normAutofit/>
          </a:bodyPr>
          <a:lstStyle/>
          <a:p>
            <a:r>
              <a:rPr lang="en-US" sz="3000" dirty="0"/>
              <a:t>Shareholders</a:t>
            </a:r>
          </a:p>
        </p:txBody>
      </p:sp>
      <p:graphicFrame>
        <p:nvGraphicFramePr>
          <p:cNvPr id="10" name="Content Placeholder 9">
            <a:extLst>
              <a:ext uri="{FF2B5EF4-FFF2-40B4-BE49-F238E27FC236}">
                <a16:creationId xmlns:a16="http://schemas.microsoft.com/office/drawing/2014/main" id="{28BEE9FE-7BE7-5F49-A10E-3E33462F8ED4}"/>
              </a:ext>
            </a:extLst>
          </p:cNvPr>
          <p:cNvGraphicFramePr>
            <a:graphicFrameLocks noGrp="1"/>
          </p:cNvGraphicFramePr>
          <p:nvPr>
            <p:ph sz="quarter" idx="4"/>
            <p:extLst>
              <p:ext uri="{D42A27DB-BD31-4B8C-83A1-F6EECF244321}">
                <p14:modId xmlns:p14="http://schemas.microsoft.com/office/powerpoint/2010/main" val="942350316"/>
              </p:ext>
            </p:extLst>
          </p:nvPr>
        </p:nvGraphicFramePr>
        <p:xfrm>
          <a:off x="6470650" y="1259079"/>
          <a:ext cx="5183187" cy="5038547"/>
        </p:xfrm>
        <a:graphic>
          <a:graphicData uri="http://schemas.openxmlformats.org/drawingml/2006/table">
            <a:tbl>
              <a:tblPr firstRow="1" firstCol="1" bandRow="1">
                <a:tableStyleId>{7E9639D4-E3E2-4D34-9284-5A2195B3D0D7}</a:tableStyleId>
              </a:tblPr>
              <a:tblGrid>
                <a:gridCol w="3001245">
                  <a:extLst>
                    <a:ext uri="{9D8B030D-6E8A-4147-A177-3AD203B41FA5}">
                      <a16:colId xmlns:a16="http://schemas.microsoft.com/office/drawing/2014/main" val="4194884009"/>
                    </a:ext>
                  </a:extLst>
                </a:gridCol>
                <a:gridCol w="2181942">
                  <a:extLst>
                    <a:ext uri="{9D8B030D-6E8A-4147-A177-3AD203B41FA5}">
                      <a16:colId xmlns:a16="http://schemas.microsoft.com/office/drawing/2014/main" val="89009450"/>
                    </a:ext>
                  </a:extLst>
                </a:gridCol>
              </a:tblGrid>
              <a:tr h="621747">
                <a:tc>
                  <a:txBody>
                    <a:bodyPr/>
                    <a:lstStyle/>
                    <a:p>
                      <a:pPr>
                        <a:lnSpc>
                          <a:spcPct val="107000"/>
                        </a:lnSpc>
                        <a:spcAft>
                          <a:spcPts val="800"/>
                        </a:spcAft>
                      </a:pPr>
                      <a:r>
                        <a:rPr lang="en-GB" sz="1400" dirty="0">
                          <a:effectLst/>
                          <a:latin typeface="+mn-lt"/>
                        </a:rPr>
                        <a:t>Shareholder</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nchor="ctr"/>
                </a:tc>
                <a:tc>
                  <a:txBody>
                    <a:bodyPr/>
                    <a:lstStyle/>
                    <a:p>
                      <a:pPr algn="r">
                        <a:lnSpc>
                          <a:spcPct val="107000"/>
                        </a:lnSpc>
                        <a:spcAft>
                          <a:spcPts val="800"/>
                        </a:spcAft>
                      </a:pPr>
                      <a:r>
                        <a:rPr lang="en-GB" sz="1400" dirty="0">
                          <a:effectLst/>
                          <a:latin typeface="+mn-lt"/>
                        </a:rPr>
                        <a:t>% of Issued Shares</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2536789148"/>
                  </a:ext>
                </a:extLst>
              </a:tr>
              <a:tr h="552100">
                <a:tc>
                  <a:txBody>
                    <a:bodyPr/>
                    <a:lstStyle/>
                    <a:p>
                      <a:pPr>
                        <a:lnSpc>
                          <a:spcPct val="107000"/>
                        </a:lnSpc>
                        <a:spcAft>
                          <a:spcPts val="800"/>
                        </a:spcAft>
                      </a:pPr>
                      <a:r>
                        <a:rPr lang="en-GB" sz="1400" dirty="0">
                          <a:effectLst/>
                          <a:latin typeface="+mn-lt"/>
                        </a:rPr>
                        <a:t>Charles Wood</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nchor="ctr"/>
                </a:tc>
                <a:tc>
                  <a:txBody>
                    <a:bodyPr/>
                    <a:lstStyle/>
                    <a:p>
                      <a:pPr algn="r">
                        <a:lnSpc>
                          <a:spcPct val="107000"/>
                        </a:lnSpc>
                        <a:spcAft>
                          <a:spcPts val="800"/>
                        </a:spcAft>
                      </a:pPr>
                      <a:r>
                        <a:rPr lang="en-GB" sz="1400" dirty="0">
                          <a:effectLst/>
                          <a:latin typeface="+mn-lt"/>
                        </a:rPr>
                        <a:t>9.5%</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4254104951"/>
                  </a:ext>
                </a:extLst>
              </a:tr>
              <a:tr h="552100">
                <a:tc>
                  <a:txBody>
                    <a:bodyPr/>
                    <a:lstStyle/>
                    <a:p>
                      <a:pPr>
                        <a:lnSpc>
                          <a:spcPct val="107000"/>
                        </a:lnSpc>
                        <a:spcAft>
                          <a:spcPts val="800"/>
                        </a:spcAft>
                      </a:pPr>
                      <a:r>
                        <a:rPr lang="en-GB" sz="1400" dirty="0">
                          <a:effectLst/>
                          <a:latin typeface="+mn-lt"/>
                        </a:rPr>
                        <a:t>James Sheehan</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nchor="ctr"/>
                </a:tc>
                <a:tc>
                  <a:txBody>
                    <a:bodyPr/>
                    <a:lstStyle/>
                    <a:p>
                      <a:pPr algn="r">
                        <a:lnSpc>
                          <a:spcPct val="107000"/>
                        </a:lnSpc>
                        <a:spcAft>
                          <a:spcPts val="800"/>
                        </a:spcAft>
                      </a:pPr>
                      <a:r>
                        <a:rPr lang="en-GB" sz="1400" dirty="0">
                          <a:effectLst/>
                          <a:latin typeface="+mn-lt"/>
                        </a:rPr>
                        <a:t>9.5%</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2727995911"/>
                  </a:ext>
                </a:extLst>
              </a:tr>
              <a:tr h="552100">
                <a:tc>
                  <a:txBody>
                    <a:bodyPr/>
                    <a:lstStyle/>
                    <a:p>
                      <a:pPr>
                        <a:lnSpc>
                          <a:spcPct val="107000"/>
                        </a:lnSpc>
                        <a:spcAft>
                          <a:spcPts val="800"/>
                        </a:spcAft>
                      </a:pPr>
                      <a:r>
                        <a:rPr lang="en-GB" sz="1400">
                          <a:effectLst/>
                          <a:latin typeface="+mn-lt"/>
                        </a:rPr>
                        <a:t>Challenge Holdings Ltd</a:t>
                      </a:r>
                      <a:endParaRPr lang="en-GB" sz="1400">
                        <a:effectLst/>
                        <a:latin typeface="+mn-lt"/>
                        <a:ea typeface="Calibri" panose="020F0502020204030204" pitchFamily="34" charset="0"/>
                        <a:cs typeface="Times New Roman" panose="02020603050405020304" pitchFamily="18" charset="0"/>
                      </a:endParaRPr>
                    </a:p>
                  </a:txBody>
                  <a:tcPr marL="95250" marR="95250" marT="95250" marB="95250" anchor="ctr"/>
                </a:tc>
                <a:tc>
                  <a:txBody>
                    <a:bodyPr/>
                    <a:lstStyle/>
                    <a:p>
                      <a:pPr algn="r">
                        <a:lnSpc>
                          <a:spcPct val="107000"/>
                        </a:lnSpc>
                        <a:spcAft>
                          <a:spcPts val="800"/>
                        </a:spcAft>
                      </a:pPr>
                      <a:r>
                        <a:rPr lang="en-GB" sz="1400" dirty="0">
                          <a:effectLst/>
                          <a:latin typeface="+mn-lt"/>
                        </a:rPr>
                        <a:t>8.3%</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1937413489"/>
                  </a:ext>
                </a:extLst>
              </a:tr>
              <a:tr h="552100">
                <a:tc>
                  <a:txBody>
                    <a:bodyPr/>
                    <a:lstStyle/>
                    <a:p>
                      <a:pPr>
                        <a:lnSpc>
                          <a:spcPct val="107000"/>
                        </a:lnSpc>
                        <a:spcAft>
                          <a:spcPts val="800"/>
                        </a:spcAft>
                      </a:pPr>
                      <a:r>
                        <a:rPr lang="en-GB" sz="1400" dirty="0">
                          <a:effectLst/>
                          <a:latin typeface="+mn-lt"/>
                        </a:rPr>
                        <a:t>Daniel Maling</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nchor="ctr"/>
                </a:tc>
                <a:tc>
                  <a:txBody>
                    <a:bodyPr/>
                    <a:lstStyle/>
                    <a:p>
                      <a:pPr algn="r">
                        <a:lnSpc>
                          <a:spcPct val="107000"/>
                        </a:lnSpc>
                        <a:spcAft>
                          <a:spcPts val="800"/>
                        </a:spcAft>
                      </a:pPr>
                      <a:r>
                        <a:rPr lang="en-GB" sz="1400" dirty="0">
                          <a:effectLst/>
                          <a:latin typeface="+mn-lt"/>
                        </a:rPr>
                        <a:t>7.1%</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520910485"/>
                  </a:ext>
                </a:extLst>
              </a:tr>
              <a:tr h="552100">
                <a:tc>
                  <a:txBody>
                    <a:bodyPr/>
                    <a:lstStyle/>
                    <a:p>
                      <a:pPr>
                        <a:lnSpc>
                          <a:spcPct val="107000"/>
                        </a:lnSpc>
                        <a:spcAft>
                          <a:spcPts val="800"/>
                        </a:spcAft>
                      </a:pPr>
                      <a:r>
                        <a:rPr lang="en-GB" sz="1400" dirty="0" err="1">
                          <a:effectLst/>
                          <a:latin typeface="+mn-lt"/>
                        </a:rPr>
                        <a:t>Abdelatif</a:t>
                      </a:r>
                      <a:r>
                        <a:rPr lang="en-GB" sz="1400" dirty="0">
                          <a:effectLst/>
                          <a:latin typeface="+mn-lt"/>
                        </a:rPr>
                        <a:t> </a:t>
                      </a:r>
                      <a:r>
                        <a:rPr lang="en-GB" sz="1400" dirty="0" err="1">
                          <a:effectLst/>
                          <a:latin typeface="+mn-lt"/>
                        </a:rPr>
                        <a:t>Lachab</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nchor="ctr"/>
                </a:tc>
                <a:tc>
                  <a:txBody>
                    <a:bodyPr/>
                    <a:lstStyle/>
                    <a:p>
                      <a:pPr algn="r">
                        <a:lnSpc>
                          <a:spcPct val="107000"/>
                        </a:lnSpc>
                        <a:spcAft>
                          <a:spcPts val="800"/>
                        </a:spcAft>
                      </a:pPr>
                      <a:r>
                        <a:rPr lang="en-GB" sz="1400" dirty="0">
                          <a:effectLst/>
                          <a:latin typeface="+mn-lt"/>
                        </a:rPr>
                        <a:t>5.9%</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3251556311"/>
                  </a:ext>
                </a:extLst>
              </a:tr>
              <a:tr h="552100">
                <a:tc>
                  <a:txBody>
                    <a:bodyPr/>
                    <a:lstStyle/>
                    <a:p>
                      <a:pPr>
                        <a:lnSpc>
                          <a:spcPct val="107000"/>
                        </a:lnSpc>
                        <a:spcAft>
                          <a:spcPts val="800"/>
                        </a:spcAft>
                      </a:pPr>
                      <a:r>
                        <a:rPr lang="en-GB" sz="1400" dirty="0">
                          <a:effectLst/>
                          <a:latin typeface="+mn-lt"/>
                        </a:rPr>
                        <a:t>Neil </a:t>
                      </a:r>
                      <a:r>
                        <a:rPr lang="en-GB" sz="1400" dirty="0" err="1">
                          <a:effectLst/>
                          <a:latin typeface="+mn-lt"/>
                        </a:rPr>
                        <a:t>Ritson</a:t>
                      </a:r>
                      <a:r>
                        <a:rPr lang="en-GB" sz="1400" dirty="0">
                          <a:effectLst/>
                          <a:latin typeface="+mn-lt"/>
                        </a:rPr>
                        <a:t> (Director)</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nchor="ctr"/>
                </a:tc>
                <a:tc>
                  <a:txBody>
                    <a:bodyPr/>
                    <a:lstStyle/>
                    <a:p>
                      <a:pPr algn="r">
                        <a:lnSpc>
                          <a:spcPct val="107000"/>
                        </a:lnSpc>
                        <a:spcAft>
                          <a:spcPts val="800"/>
                        </a:spcAft>
                      </a:pPr>
                      <a:r>
                        <a:rPr lang="en-GB" sz="1400" dirty="0">
                          <a:effectLst/>
                          <a:latin typeface="+mn-lt"/>
                        </a:rPr>
                        <a:t>6.2%</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1184171679"/>
                  </a:ext>
                </a:extLst>
              </a:tr>
              <a:tr h="552100">
                <a:tc>
                  <a:txBody>
                    <a:bodyPr/>
                    <a:lstStyle/>
                    <a:p>
                      <a:pPr>
                        <a:lnSpc>
                          <a:spcPct val="107000"/>
                        </a:lnSpc>
                        <a:spcAft>
                          <a:spcPts val="800"/>
                        </a:spcAft>
                      </a:pPr>
                      <a:r>
                        <a:rPr lang="en-GB" sz="1400" dirty="0">
                          <a:effectLst/>
                          <a:latin typeface="+mn-lt"/>
                        </a:rPr>
                        <a:t>Wayne Gibson</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nchor="ctr"/>
                </a:tc>
                <a:tc>
                  <a:txBody>
                    <a:bodyPr/>
                    <a:lstStyle/>
                    <a:p>
                      <a:pPr algn="r">
                        <a:lnSpc>
                          <a:spcPct val="107000"/>
                        </a:lnSpc>
                        <a:spcAft>
                          <a:spcPts val="800"/>
                        </a:spcAft>
                      </a:pPr>
                      <a:r>
                        <a:rPr lang="en-GB" sz="1400" dirty="0">
                          <a:effectLst/>
                          <a:latin typeface="+mn-lt"/>
                        </a:rPr>
                        <a:t>4.5%</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3608250118"/>
                  </a:ext>
                </a:extLst>
              </a:tr>
              <a:tr h="552100">
                <a:tc>
                  <a:txBody>
                    <a:bodyPr/>
                    <a:lstStyle/>
                    <a:p>
                      <a:pPr>
                        <a:lnSpc>
                          <a:spcPct val="107000"/>
                        </a:lnSpc>
                        <a:spcAft>
                          <a:spcPts val="800"/>
                        </a:spcAft>
                      </a:pPr>
                      <a:r>
                        <a:rPr lang="en-GB" sz="1400" dirty="0">
                          <a:effectLst/>
                          <a:latin typeface="+mn-lt"/>
                        </a:rPr>
                        <a:t>Jonathan Owen (Director)</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nchor="ctr"/>
                </a:tc>
                <a:tc>
                  <a:txBody>
                    <a:bodyPr/>
                    <a:lstStyle/>
                    <a:p>
                      <a:pPr algn="r">
                        <a:lnSpc>
                          <a:spcPct val="107000"/>
                        </a:lnSpc>
                        <a:spcAft>
                          <a:spcPts val="800"/>
                        </a:spcAft>
                      </a:pPr>
                      <a:r>
                        <a:rPr lang="en-GB" sz="1400" dirty="0">
                          <a:effectLst/>
                          <a:latin typeface="+mn-lt"/>
                        </a:rPr>
                        <a:t>3.0%</a:t>
                      </a:r>
                      <a:endParaRPr lang="en-GB" sz="1400" dirty="0">
                        <a:effectLst/>
                        <a:latin typeface="+mn-lt"/>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3876847076"/>
                  </a:ext>
                </a:extLst>
              </a:tr>
            </a:tbl>
          </a:graphicData>
        </a:graphic>
      </p:graphicFrame>
      <p:sp>
        <p:nvSpPr>
          <p:cNvPr id="11" name="Slide Number Placeholder 10">
            <a:extLst>
              <a:ext uri="{FF2B5EF4-FFF2-40B4-BE49-F238E27FC236}">
                <a16:creationId xmlns:a16="http://schemas.microsoft.com/office/drawing/2014/main" id="{4A1CD010-742F-E144-B11E-3611374DFB5C}"/>
              </a:ext>
            </a:extLst>
          </p:cNvPr>
          <p:cNvSpPr>
            <a:spLocks noGrp="1"/>
          </p:cNvSpPr>
          <p:nvPr>
            <p:ph type="sldNum" sz="quarter" idx="12"/>
          </p:nvPr>
        </p:nvSpPr>
        <p:spPr/>
        <p:txBody>
          <a:bodyPr/>
          <a:lstStyle/>
          <a:p>
            <a:fld id="{63534BAC-580A-FB41-9A6F-E1BBDA08BEE2}" type="slidenum">
              <a:rPr lang="en-US" smtClean="0"/>
              <a:pPr/>
              <a:t>10</a:t>
            </a:fld>
            <a:endParaRPr lang="en-US"/>
          </a:p>
        </p:txBody>
      </p:sp>
    </p:spTree>
    <p:extLst>
      <p:ext uri="{BB962C8B-B14F-4D97-AF65-F5344CB8AC3E}">
        <p14:creationId xmlns:p14="http://schemas.microsoft.com/office/powerpoint/2010/main" val="3394022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hard disc, electronics&#10;&#10;Description automatically generated">
            <a:extLst>
              <a:ext uri="{FF2B5EF4-FFF2-40B4-BE49-F238E27FC236}">
                <a16:creationId xmlns:a16="http://schemas.microsoft.com/office/drawing/2014/main" id="{B0998BCF-CD5D-4146-A635-611D3D13097E}"/>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6871" r="6871"/>
          <a:stretch/>
        </p:blipFill>
        <p:spPr/>
      </p:pic>
      <p:sp>
        <p:nvSpPr>
          <p:cNvPr id="2" name="Title 1">
            <a:extLst>
              <a:ext uri="{FF2B5EF4-FFF2-40B4-BE49-F238E27FC236}">
                <a16:creationId xmlns:a16="http://schemas.microsoft.com/office/drawing/2014/main" id="{261C2636-0F8A-1345-97A1-804D639CC28D}"/>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CDB031B9-6B1D-8440-9D91-A567B21F5A71}"/>
              </a:ext>
            </a:extLst>
          </p:cNvPr>
          <p:cNvSpPr>
            <a:spLocks noGrp="1"/>
          </p:cNvSpPr>
          <p:nvPr>
            <p:ph sz="half" idx="2"/>
          </p:nvPr>
        </p:nvSpPr>
        <p:spPr/>
        <p:txBody>
          <a:bodyPr>
            <a:normAutofit/>
          </a:bodyPr>
          <a:lstStyle/>
          <a:p>
            <a:pPr lvl="0">
              <a:spcBef>
                <a:spcPts val="0"/>
              </a:spcBef>
              <a:spcAft>
                <a:spcPts val="1800"/>
              </a:spcAft>
            </a:pPr>
            <a:r>
              <a:rPr lang="en-US" sz="1600" dirty="0"/>
              <a:t>The helium market is evolving rapidly as demand recovers after the COVID-19 pandemic and the global </a:t>
            </a:r>
            <a:r>
              <a:rPr lang="en-US" sz="1600" dirty="0" err="1"/>
              <a:t>decarbonisation</a:t>
            </a:r>
            <a:r>
              <a:rPr lang="en-US" sz="1600" dirty="0"/>
              <a:t> agenda accelerates</a:t>
            </a:r>
            <a:endParaRPr lang="en-GB" sz="1600" dirty="0"/>
          </a:p>
          <a:p>
            <a:pPr lvl="0">
              <a:spcBef>
                <a:spcPts val="0"/>
              </a:spcBef>
              <a:spcAft>
                <a:spcPts val="1800"/>
              </a:spcAft>
            </a:pPr>
            <a:r>
              <a:rPr lang="en-US" sz="1600" dirty="0"/>
              <a:t>Helium Ventures is well placed to make a material investment in the sector within a short time frame</a:t>
            </a:r>
            <a:endParaRPr lang="en-GB" sz="1600" dirty="0"/>
          </a:p>
          <a:p>
            <a:pPr lvl="0">
              <a:spcBef>
                <a:spcPts val="0"/>
              </a:spcBef>
              <a:spcAft>
                <a:spcPts val="1800"/>
              </a:spcAft>
            </a:pPr>
            <a:r>
              <a:rPr lang="en-US" sz="1600" dirty="0"/>
              <a:t>Management believes supply pressure will continue to increase, and prices will continue to rise, creating a significant opportunity for new sources of helium</a:t>
            </a:r>
            <a:endParaRPr lang="en-GB" sz="1600" dirty="0"/>
          </a:p>
        </p:txBody>
      </p:sp>
      <p:sp>
        <p:nvSpPr>
          <p:cNvPr id="7" name="Slide Number Placeholder 6">
            <a:extLst>
              <a:ext uri="{FF2B5EF4-FFF2-40B4-BE49-F238E27FC236}">
                <a16:creationId xmlns:a16="http://schemas.microsoft.com/office/drawing/2014/main" id="{22E787B4-B1FF-2441-BEBB-8BDEC05F43F6}"/>
              </a:ext>
            </a:extLst>
          </p:cNvPr>
          <p:cNvSpPr>
            <a:spLocks noGrp="1"/>
          </p:cNvSpPr>
          <p:nvPr>
            <p:ph type="sldNum" sz="quarter" idx="12"/>
          </p:nvPr>
        </p:nvSpPr>
        <p:spPr/>
        <p:txBody>
          <a:bodyPr/>
          <a:lstStyle/>
          <a:p>
            <a:fld id="{63534BAC-580A-FB41-9A6F-E1BBDA08BEE2}" type="slidenum">
              <a:rPr lang="en-US" smtClean="0"/>
              <a:pPr/>
              <a:t>11</a:t>
            </a:fld>
            <a:endParaRPr lang="en-US"/>
          </a:p>
        </p:txBody>
      </p:sp>
    </p:spTree>
    <p:extLst>
      <p:ext uri="{BB962C8B-B14F-4D97-AF65-F5344CB8AC3E}">
        <p14:creationId xmlns:p14="http://schemas.microsoft.com/office/powerpoint/2010/main" val="196928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electronics, circuit&#10;&#10;Description automatically generated">
            <a:extLst>
              <a:ext uri="{FF2B5EF4-FFF2-40B4-BE49-F238E27FC236}">
                <a16:creationId xmlns:a16="http://schemas.microsoft.com/office/drawing/2014/main" id="{EC00A0E1-17BB-074D-BA27-44920B5F25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BC62A184-C50D-AA45-B6BC-B9F247C71594}"/>
              </a:ext>
            </a:extLst>
          </p:cNvPr>
          <p:cNvSpPr>
            <a:spLocks noGrp="1"/>
          </p:cNvSpPr>
          <p:nvPr>
            <p:ph idx="1"/>
          </p:nvPr>
        </p:nvSpPr>
        <p:spPr>
          <a:xfrm>
            <a:off x="2577778" y="4042980"/>
            <a:ext cx="7036443" cy="2824223"/>
          </a:xfrm>
          <a:solidFill>
            <a:srgbClr val="FFFFFF"/>
          </a:solidFill>
        </p:spPr>
        <p:txBody>
          <a:bodyPr>
            <a:normAutofit/>
          </a:bodyPr>
          <a:lstStyle/>
          <a:p>
            <a:pPr marL="0" indent="0" algn="ctr">
              <a:buNone/>
            </a:pPr>
            <a:endParaRPr lang="en-US" dirty="0"/>
          </a:p>
          <a:p>
            <a:pPr marL="0" indent="0" algn="ctr">
              <a:buNone/>
            </a:pPr>
            <a:r>
              <a:rPr lang="en-US" sz="1400" dirty="0">
                <a:latin typeface="ITC Avant Garde Std Md" panose="020B0602020202020204" pitchFamily="34" charset="77"/>
              </a:rPr>
              <a:t>AQSE: HEV</a:t>
            </a:r>
          </a:p>
          <a:p>
            <a:pPr marL="0" indent="0" algn="ctr">
              <a:buNone/>
            </a:pPr>
            <a:endParaRPr lang="en-GB" dirty="0"/>
          </a:p>
          <a:p>
            <a:pPr marL="0" indent="0" algn="ctr">
              <a:buNone/>
            </a:pPr>
            <a:r>
              <a:rPr lang="en-US" sz="1400" dirty="0">
                <a:latin typeface="ITC Avant Garde Std Md" panose="020B0602020202020204" pitchFamily="34" charset="77"/>
              </a:rPr>
              <a:t>Helium </a:t>
            </a:r>
            <a:r>
              <a:rPr lang="en-US" sz="1400">
                <a:latin typeface="ITC Avant Garde Std Md" panose="020B0602020202020204" pitchFamily="34" charset="77"/>
              </a:rPr>
              <a:t>Ventures Plc</a:t>
            </a:r>
            <a:endParaRPr lang="en-US" sz="1400" dirty="0">
              <a:latin typeface="ITC Avant Garde Std Md" panose="020B0602020202020204" pitchFamily="34" charset="77"/>
            </a:endParaRPr>
          </a:p>
          <a:p>
            <a:pPr marL="0" indent="0" algn="ctr">
              <a:buNone/>
            </a:pPr>
            <a:r>
              <a:rPr lang="en-US" dirty="0"/>
              <a:t>Central Working Victoria, 25 Eccleston Place</a:t>
            </a:r>
            <a:r>
              <a:rPr lang="en-GB" dirty="0"/>
              <a:t>, </a:t>
            </a:r>
            <a:r>
              <a:rPr lang="en-US" dirty="0"/>
              <a:t>London SW1W 9NF</a:t>
            </a:r>
            <a:endParaRPr lang="en-GB" dirty="0"/>
          </a:p>
          <a:p>
            <a:pPr marL="0" indent="0" algn="ctr">
              <a:buNone/>
            </a:pPr>
            <a:r>
              <a:rPr lang="en-US" dirty="0"/>
              <a:t>+44 (0)20 3475 6834 | </a:t>
            </a:r>
            <a:r>
              <a:rPr lang="en-US" u="sng" dirty="0">
                <a:hlinkClick r:id="rId4"/>
              </a:rPr>
              <a:t>info@heliumvs.com</a:t>
            </a:r>
            <a:endParaRPr lang="en-GB" dirty="0"/>
          </a:p>
          <a:p>
            <a:pPr marL="0" indent="0" algn="ctr">
              <a:buNone/>
            </a:pPr>
            <a:r>
              <a:rPr lang="en-US" dirty="0"/>
              <a:t>Follow us on social media</a:t>
            </a:r>
            <a:endParaRPr lang="en-GB" dirty="0"/>
          </a:p>
          <a:p>
            <a:pPr marL="0" indent="0" algn="ctr">
              <a:buNone/>
            </a:pPr>
            <a:r>
              <a:rPr lang="en-US" dirty="0"/>
              <a:t>      @</a:t>
            </a:r>
            <a:r>
              <a:rPr lang="en-US" dirty="0" err="1"/>
              <a:t>HeliumVentures</a:t>
            </a:r>
            <a:r>
              <a:rPr lang="en-GB" dirty="0"/>
              <a:t>   |          </a:t>
            </a:r>
            <a:r>
              <a:rPr lang="en-US" dirty="0"/>
              <a:t>@Helium Ventures plc</a:t>
            </a:r>
          </a:p>
          <a:p>
            <a:pPr marL="0" indent="0" algn="ctr">
              <a:buNone/>
            </a:pPr>
            <a:endParaRPr lang="en-GB" dirty="0"/>
          </a:p>
          <a:p>
            <a:endParaRPr lang="en-US" dirty="0"/>
          </a:p>
        </p:txBody>
      </p:sp>
      <p:pic>
        <p:nvPicPr>
          <p:cNvPr id="7" name="Picture 6" descr="A black and white logo&#10;&#10;Description automatically generated with low confidence">
            <a:extLst>
              <a:ext uri="{FF2B5EF4-FFF2-40B4-BE49-F238E27FC236}">
                <a16:creationId xmlns:a16="http://schemas.microsoft.com/office/drawing/2014/main" id="{2CE9A3B7-B262-EA4E-BE83-921565C418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06875" y="1515225"/>
            <a:ext cx="3778250" cy="1352550"/>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64AECD4D-5C31-744C-B93B-B322DD6964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40971" y="6114079"/>
            <a:ext cx="252000" cy="252000"/>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id="{D9092730-1C16-BE42-BAC8-DDABB64046D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84311" y="6113630"/>
            <a:ext cx="252000" cy="252000"/>
          </a:xfrm>
          <a:prstGeom prst="rect">
            <a:avLst/>
          </a:prstGeom>
        </p:spPr>
      </p:pic>
    </p:spTree>
    <p:extLst>
      <p:ext uri="{BB962C8B-B14F-4D97-AF65-F5344CB8AC3E}">
        <p14:creationId xmlns:p14="http://schemas.microsoft.com/office/powerpoint/2010/main" val="3812618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90B5F-6E7E-E14D-9B6B-4582161A0FC5}"/>
              </a:ext>
            </a:extLst>
          </p:cNvPr>
          <p:cNvSpPr>
            <a:spLocks noGrp="1"/>
          </p:cNvSpPr>
          <p:nvPr>
            <p:ph type="title"/>
          </p:nvPr>
        </p:nvSpPr>
        <p:spPr>
          <a:xfrm>
            <a:off x="931966" y="166718"/>
            <a:ext cx="10515600" cy="701675"/>
          </a:xfrm>
        </p:spPr>
        <p:txBody>
          <a:bodyPr/>
          <a:lstStyle/>
          <a:p>
            <a:r>
              <a:rPr lang="en-US" dirty="0"/>
              <a:t>Disclaimer</a:t>
            </a:r>
          </a:p>
        </p:txBody>
      </p:sp>
      <p:sp>
        <p:nvSpPr>
          <p:cNvPr id="3" name="Content Placeholder 2">
            <a:extLst>
              <a:ext uri="{FF2B5EF4-FFF2-40B4-BE49-F238E27FC236}">
                <a16:creationId xmlns:a16="http://schemas.microsoft.com/office/drawing/2014/main" id="{6019C22F-C20B-5E4B-BE60-5ADE2AD26913}"/>
              </a:ext>
            </a:extLst>
          </p:cNvPr>
          <p:cNvSpPr>
            <a:spLocks noGrp="1"/>
          </p:cNvSpPr>
          <p:nvPr>
            <p:ph idx="1"/>
          </p:nvPr>
        </p:nvSpPr>
        <p:spPr>
          <a:xfrm>
            <a:off x="931966" y="868393"/>
            <a:ext cx="10964173" cy="5110163"/>
          </a:xfrm>
        </p:spPr>
        <p:txBody>
          <a:bodyPr numCol="3" spcCol="144000">
            <a:noAutofit/>
          </a:bodyPr>
          <a:lstStyle/>
          <a:p>
            <a:pPr marL="0" indent="0">
              <a:lnSpc>
                <a:spcPct val="100000"/>
              </a:lnSpc>
              <a:buNone/>
            </a:pPr>
            <a:r>
              <a:rPr lang="en-US" sz="750" dirty="0"/>
              <a:t>The content of this promotion has not been approved by an authorised person within the meaning of the Financial Services and Markets Act 2000.  Reliance on this promotion for the purpose of engaging in any investment activity may expose an individual to a significant risk of losing all of the property or other assets invested.</a:t>
            </a:r>
          </a:p>
          <a:p>
            <a:pPr marL="0" indent="0">
              <a:lnSpc>
                <a:spcPct val="100000"/>
              </a:lnSpc>
              <a:buNone/>
            </a:pPr>
            <a:r>
              <a:rPr lang="en-US" sz="750" dirty="0"/>
              <a:t>This presentation (the “Presentation”) is a financial promotion for the purposes of s 21 Financial Services and Markets Act 2000 (“FSMA”).  It is issued by Helium Ventures PLC (the “Company”).  It has been prepared in connection with the proposed AQSE Growth Market reverse takeover by the Company (“Transaction”).</a:t>
            </a:r>
          </a:p>
          <a:p>
            <a:pPr marL="0" indent="0">
              <a:lnSpc>
                <a:spcPct val="100000"/>
              </a:lnSpc>
              <a:buNone/>
            </a:pPr>
            <a:r>
              <a:rPr lang="en-US" sz="750" b="1" dirty="0"/>
              <a:t>UK financial promotion restrictions</a:t>
            </a:r>
          </a:p>
          <a:p>
            <a:pPr marL="0" indent="0">
              <a:lnSpc>
                <a:spcPct val="100000"/>
              </a:lnSpc>
              <a:buNone/>
            </a:pPr>
            <a:r>
              <a:rPr lang="en-US" sz="750" dirty="0"/>
              <a:t>The content of this Presentation has not been approved by a person authorised and regulated under FSMA.  Accordingly, the distribution of this Presentation and making of the Presentation may only take place subject to applicable exemptions provided under the Financial Services and Markets Act 2000 (Financial Promotion) Order 2005 (“FPO”).  This Presentation will be communicated by or on behalf of the Company, and the Presentation will be made, only to: (i) investment professionals, as that term is defined for the purposes of art. 19 FPO; (ii) corporate or unincorporated entities, partnerships or trusts satisfying minimum value or worth criteria laid out in art. 49(2) FPO; (iii) the director, officer or employee of any entity falling under (i) or (ii) above, where that person is retained by that entity for its investment purposes and is being approached in that capacity; (iv) certified high net worth individuals for the purposes of art. 48 FPO (such a person must have certified in writing that in the UK fiscal year to 5 April 2021 he or she had (a) gross income before tax of at least £100,000 or (b) net assets (excluding principal dwelling, mortgage, pension and life assurance) of at least £250,000); and (v) self-certified sophisticated investors for the purposes of art. 50A FPO (such a person must have certified in writing that at least one of the conditions stipulated in Part 2 of Schedule 5 to the FPO applies to him or her).</a:t>
            </a:r>
          </a:p>
          <a:p>
            <a:pPr marL="0" indent="0">
              <a:lnSpc>
                <a:spcPct val="100000"/>
              </a:lnSpc>
              <a:buNone/>
            </a:pPr>
            <a:r>
              <a:rPr lang="en-US" sz="750" dirty="0"/>
              <a:t>All of the above are termed “relevant persons” for the purposes of this Presentation. If you are not a relevant person, you should place no reliance on this Presentation for any purposes and should not attend (and will not be admitted to) the Presentation.</a:t>
            </a:r>
          </a:p>
          <a:p>
            <a:pPr marL="0" indent="0">
              <a:lnSpc>
                <a:spcPct val="100000"/>
              </a:lnSpc>
              <a:buNone/>
            </a:pPr>
            <a:r>
              <a:rPr lang="en-US" sz="750" b="1" dirty="0"/>
              <a:t>The Company’s Broker</a:t>
            </a:r>
          </a:p>
          <a:p>
            <a:pPr marL="0" indent="0">
              <a:lnSpc>
                <a:spcPct val="100000"/>
              </a:lnSpc>
              <a:buNone/>
            </a:pPr>
            <a:r>
              <a:rPr lang="en-US" sz="750" dirty="0"/>
              <a:t>The Company has retained [•] (the “Broker”) to oversee the promotion. The Broker is authorised and regulated by the Financial Conduct Authority (“FCA”). The Broker does not owe any duties in accordance with the rules of the FCA to provide advice to any person other than the Company, and specifically it is not retained to advise any person receiving this Presentation. Any relevant person considering subscribing under the Transaction should always consider taking independent financial advice before doing so.</a:t>
            </a:r>
          </a:p>
          <a:p>
            <a:pPr marL="0" indent="0">
              <a:lnSpc>
                <a:spcPct val="100000"/>
              </a:lnSpc>
              <a:buNone/>
            </a:pPr>
            <a:r>
              <a:rPr lang="en-US" sz="750" b="1" dirty="0"/>
              <a:t>Preliminary nature of this Presentation</a:t>
            </a:r>
          </a:p>
          <a:p>
            <a:pPr marL="0" indent="0">
              <a:lnSpc>
                <a:spcPct val="100000"/>
              </a:lnSpc>
              <a:buNone/>
            </a:pPr>
            <a:r>
              <a:rPr lang="en-US" sz="750" dirty="0"/>
              <a:t>This Presentation is of a preliminary character and is intended by the Company and the Broker to ascertain interest in participation by relevant persons in the Transaction. At this time, there is no assurance that the Transaction will occur. This Presentation contains general and background information about the Company as at the date of the Presentation and does not purport to be complete and should not be considered to be comprehensive or to comprise all the information that an investor should consider when making an investment decision. This Presentation has accordingly been prepared to provide basic information on the business of the Company and its proposed activities should the Transaction take place. No assurance is given that any such proposed activities will in fact occur.</a:t>
            </a:r>
          </a:p>
          <a:p>
            <a:pPr marL="0" indent="0">
              <a:lnSpc>
                <a:spcPct val="100000"/>
              </a:lnSpc>
              <a:buNone/>
            </a:pPr>
            <a:r>
              <a:rPr lang="en-US" sz="750" dirty="0"/>
              <a:t>The Company has not subjected this Presentation to formal verification. Moreover, a substantial amount of the content has been derived from third party sources (attributed where possible) which the Company believes to be reliable and reputable. The Company accordingly accepts no responsibility to any persons (whether or not relevant persons) for any aspects of the content of this Presentation.</a:t>
            </a:r>
          </a:p>
          <a:p>
            <a:pPr marL="0" indent="0">
              <a:lnSpc>
                <a:spcPct val="100000"/>
              </a:lnSpc>
              <a:buNone/>
            </a:pPr>
            <a:r>
              <a:rPr lang="en-US" sz="750" dirty="0"/>
              <a:t>The Broker is subject to obligations under the FCA Rules to assure that the content of all communications which they make are “clear, fair and not misleading”, having regard to the classes or categories of person to whom those communications are made.   The Broker has assured the Company that it considers that this Presentation is presented in a manner that is “clear, fair and not misleading” having regard to its use as a promotion to relevant persons only.</a:t>
            </a:r>
          </a:p>
          <a:p>
            <a:pPr marL="0" indent="0">
              <a:lnSpc>
                <a:spcPct val="100000"/>
              </a:lnSpc>
              <a:buNone/>
            </a:pPr>
            <a:r>
              <a:rPr lang="en-US" sz="750" b="1" dirty="0"/>
              <a:t>Not an offer or solicitation</a:t>
            </a:r>
          </a:p>
          <a:p>
            <a:pPr marL="0" indent="0">
              <a:lnSpc>
                <a:spcPct val="100000"/>
              </a:lnSpc>
              <a:buNone/>
            </a:pPr>
            <a:r>
              <a:rPr lang="en-US" sz="750" dirty="0"/>
              <a:t>This Presentation, alone or in conjunction with representations made at any later presentation, should not be treated as an offer of any investments, nor as a solicitation to any person to make such an offer.   Relevant persons receiving this Presentation and/or attending the Presentation are invited to approach the Broker to discuss the Transaction further and to request further information to support their enquiries. However, the Company does not undertake to provide specific further information, and relevant persons are required to conduct their own due diligence before making any investment.</a:t>
            </a:r>
          </a:p>
          <a:p>
            <a:pPr marL="0" indent="0">
              <a:lnSpc>
                <a:spcPct val="100000"/>
              </a:lnSpc>
              <a:buNone/>
            </a:pPr>
            <a:r>
              <a:rPr lang="en-US" sz="750" dirty="0"/>
              <a:t>Reliance on this Presentation for the purpose of engaging in any investment activity may expose an individual to a significant risk of losing all of the property or other assets invested. If you are in doubt about the content of this Presentation and/or any action you should take, you are strongly recommended to seek your own independent financial advice immediately from your stockbroker, lawyer, accountant or other independent financial adviser authorised by the FCA. This Presentation is strictly confidential and may not be reproduced in any form, in whole or in part. Failure to comply with this restriction may constitute a violation of applicable securities laws. This Presentation contains both historical facts and statements relating to the Company’s current plans, estimates, objectives and strategies which are forward-looking statements. Such forward-looking statements involve known and unknown risks, uncertainties and other important factors beyond the Company’s control that could cause the actual results, performance or achievements of the Company to be materially different from future results, performance or achievements expressed or implied by such forward-looking statements.  Accordingly, any reliance you place on such forward-looking statements will be at your sole risk. </a:t>
            </a:r>
          </a:p>
          <a:p>
            <a:pPr marL="0" indent="0">
              <a:lnSpc>
                <a:spcPct val="100000"/>
              </a:lnSpc>
              <a:buNone/>
            </a:pPr>
            <a:r>
              <a:rPr lang="en-US" sz="750" dirty="0"/>
              <a:t>The information contained in this Presentation is subject to change without notice. No representation or warranty, express or implied, is given as to the accuracy, completeness or fairness of the information or opinions contained in this Presentation and no liability is accepted by the Company or any of its directors, members, officers, employees, agents or advisers for any such information or opinions. </a:t>
            </a:r>
          </a:p>
          <a:p>
            <a:pPr marL="0" indent="0">
              <a:lnSpc>
                <a:spcPct val="100000"/>
              </a:lnSpc>
              <a:buNone/>
            </a:pPr>
            <a:r>
              <a:rPr lang="en-US" sz="750" b="1" dirty="0"/>
              <a:t>No requirement for a compliant prospectus</a:t>
            </a:r>
          </a:p>
          <a:p>
            <a:pPr marL="0" indent="0">
              <a:lnSpc>
                <a:spcPct val="100000"/>
              </a:lnSpc>
              <a:buNone/>
            </a:pPr>
            <a:r>
              <a:rPr lang="en-US" sz="750" dirty="0"/>
              <a:t>This Presentation and the information contained in it do not constitute a prospectus and do not form any part of an offer of, or invitation to apply for, securities. Neither this Presentation, nor any part of it, nor the fact of its use, should form the basis of, or be relied on in connection with, any contract or commitment or investment decision.</a:t>
            </a:r>
          </a:p>
          <a:p>
            <a:pPr marL="0" indent="0">
              <a:lnSpc>
                <a:spcPct val="100000"/>
              </a:lnSpc>
              <a:buNone/>
            </a:pPr>
            <a:r>
              <a:rPr lang="en-US" sz="750" b="1" dirty="0"/>
              <a:t>Restriction on distribution outside the United Kingdom</a:t>
            </a:r>
          </a:p>
          <a:p>
            <a:pPr marL="0" indent="0">
              <a:lnSpc>
                <a:spcPct val="100000"/>
              </a:lnSpc>
              <a:buNone/>
            </a:pPr>
            <a:r>
              <a:rPr lang="en-US" sz="750" dirty="0"/>
              <a:t>This Presentation does not constitute an offer to sell, or a solicitation to buy securities in any jurisdiction in which such offer or solicitation is unlawful. In particular, this Presentation is not for distribution in or into the United States, Canada, Australia, the Republic of South Africa, the Republic of Ireland or Japan. The Company’s shares have not been and will not be registered under the United States Securities Act of 1933, as amended, nor under the securities legislation of any state of the United States or any province or territory of Canada, Australia, the Republic of South Africa, the Republic of Ireland or Japan or in any country, territory or possession where to do so may contravene local securities laws or regulations. Accordingly, the Company’s shares are not, subject to certain exceptions, to be offered or sold directly or indirectly in or into the United States, Canada, Australia, the Republic of South Africa, the Republic of Ireland or Japan or to any national, citizen or resident of the United States, Canada, Australia, the Republic of South Africa or Japan.</a:t>
            </a:r>
          </a:p>
        </p:txBody>
      </p:sp>
      <p:sp>
        <p:nvSpPr>
          <p:cNvPr id="4" name="Slide Number Placeholder 3">
            <a:extLst>
              <a:ext uri="{FF2B5EF4-FFF2-40B4-BE49-F238E27FC236}">
                <a16:creationId xmlns:a16="http://schemas.microsoft.com/office/drawing/2014/main" id="{86F8C3E2-DE75-604D-806C-13F957E62860}"/>
              </a:ext>
            </a:extLst>
          </p:cNvPr>
          <p:cNvSpPr>
            <a:spLocks noGrp="1"/>
          </p:cNvSpPr>
          <p:nvPr>
            <p:ph type="sldNum" sz="quarter" idx="12"/>
          </p:nvPr>
        </p:nvSpPr>
        <p:spPr/>
        <p:txBody>
          <a:bodyPr/>
          <a:lstStyle/>
          <a:p>
            <a:fld id="{63534BAC-580A-FB41-9A6F-E1BBDA08BEE2}" type="slidenum">
              <a:rPr lang="en-US" smtClean="0"/>
              <a:pPr/>
              <a:t>1</a:t>
            </a:fld>
            <a:endParaRPr lang="en-US"/>
          </a:p>
        </p:txBody>
      </p:sp>
    </p:spTree>
    <p:extLst>
      <p:ext uri="{BB962C8B-B14F-4D97-AF65-F5344CB8AC3E}">
        <p14:creationId xmlns:p14="http://schemas.microsoft.com/office/powerpoint/2010/main" val="971712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microscope&#10;&#10;Description automatically generated with low confidence">
            <a:extLst>
              <a:ext uri="{FF2B5EF4-FFF2-40B4-BE49-F238E27FC236}">
                <a16:creationId xmlns:a16="http://schemas.microsoft.com/office/drawing/2014/main" id="{8408470C-D184-DD41-8BAE-C7021BD73D1C}"/>
              </a:ext>
            </a:extLst>
          </p:cNvPr>
          <p:cNvPicPr>
            <a:picLocks noChangeAspect="1"/>
          </p:cNvPicPr>
          <p:nvPr/>
        </p:nvPicPr>
        <p:blipFill rotWithShape="1">
          <a:blip r:embed="rId2"/>
          <a:srcRect l="-1" t="3260" r="217" b="7499"/>
          <a:stretch/>
        </p:blipFill>
        <p:spPr>
          <a:xfrm>
            <a:off x="689801" y="0"/>
            <a:ext cx="11502199" cy="6858000"/>
          </a:xfrm>
          <a:prstGeom prst="rect">
            <a:avLst/>
          </a:prstGeom>
        </p:spPr>
      </p:pic>
      <p:sp>
        <p:nvSpPr>
          <p:cNvPr id="8" name="Slide Number Placeholder 7">
            <a:extLst>
              <a:ext uri="{FF2B5EF4-FFF2-40B4-BE49-F238E27FC236}">
                <a16:creationId xmlns:a16="http://schemas.microsoft.com/office/drawing/2014/main" id="{4A44FC15-5E86-564C-B269-1EBECA1619B9}"/>
              </a:ext>
            </a:extLst>
          </p:cNvPr>
          <p:cNvSpPr>
            <a:spLocks noGrp="1"/>
          </p:cNvSpPr>
          <p:nvPr>
            <p:ph type="sldNum" sz="quarter" idx="12"/>
          </p:nvPr>
        </p:nvSpPr>
        <p:spPr/>
        <p:txBody>
          <a:bodyPr/>
          <a:lstStyle/>
          <a:p>
            <a:fld id="{63534BAC-580A-FB41-9A6F-E1BBDA08BEE2}" type="slidenum">
              <a:rPr lang="en-US" smtClean="0"/>
              <a:t>2</a:t>
            </a:fld>
            <a:endParaRPr lang="en-US"/>
          </a:p>
        </p:txBody>
      </p:sp>
      <p:sp>
        <p:nvSpPr>
          <p:cNvPr id="2" name="Title 1">
            <a:extLst>
              <a:ext uri="{FF2B5EF4-FFF2-40B4-BE49-F238E27FC236}">
                <a16:creationId xmlns:a16="http://schemas.microsoft.com/office/drawing/2014/main" id="{B6F9C89A-178A-B442-AAAE-1006E56878F8}"/>
              </a:ext>
            </a:extLst>
          </p:cNvPr>
          <p:cNvSpPr>
            <a:spLocks noGrp="1"/>
          </p:cNvSpPr>
          <p:nvPr>
            <p:ph type="title" idx="4294967295"/>
          </p:nvPr>
        </p:nvSpPr>
        <p:spPr>
          <a:xfrm>
            <a:off x="990101" y="1373809"/>
            <a:ext cx="3844788" cy="2486025"/>
          </a:xfrm>
        </p:spPr>
        <p:txBody>
          <a:bodyPr>
            <a:noAutofit/>
          </a:bodyPr>
          <a:lstStyle/>
          <a:p>
            <a:pPr>
              <a:lnSpc>
                <a:spcPct val="100000"/>
              </a:lnSpc>
            </a:pPr>
            <a:r>
              <a:rPr lang="en-US" sz="2000" dirty="0">
                <a:solidFill>
                  <a:schemeClr val="bg1"/>
                </a:solidFill>
              </a:rPr>
              <a:t>“Existing sources of helium, typically associated with hydrocarbons, are being depleted and yet demand is rising. Market dynamics support a major opportunity for low carbon helium production.”</a:t>
            </a:r>
          </a:p>
        </p:txBody>
      </p:sp>
      <p:sp>
        <p:nvSpPr>
          <p:cNvPr id="3" name="Text Placeholder 2">
            <a:extLst>
              <a:ext uri="{FF2B5EF4-FFF2-40B4-BE49-F238E27FC236}">
                <a16:creationId xmlns:a16="http://schemas.microsoft.com/office/drawing/2014/main" id="{1DF3DB6F-68E5-7B48-9547-69CDFB1C1010}"/>
              </a:ext>
            </a:extLst>
          </p:cNvPr>
          <p:cNvSpPr>
            <a:spLocks noGrp="1"/>
          </p:cNvSpPr>
          <p:nvPr>
            <p:ph type="body" idx="4294967295"/>
          </p:nvPr>
        </p:nvSpPr>
        <p:spPr>
          <a:xfrm>
            <a:off x="990101" y="4432604"/>
            <a:ext cx="2641600" cy="498475"/>
          </a:xfrm>
        </p:spPr>
        <p:txBody>
          <a:bodyPr>
            <a:normAutofit/>
          </a:bodyPr>
          <a:lstStyle/>
          <a:p>
            <a:pPr marL="0" indent="0">
              <a:buNone/>
            </a:pPr>
            <a:r>
              <a:rPr lang="en-US" sz="1600" dirty="0">
                <a:solidFill>
                  <a:schemeClr val="bg1"/>
                </a:solidFill>
                <a:latin typeface="+mj-lt"/>
              </a:rPr>
              <a:t>Neil Ritson, Chairman</a:t>
            </a:r>
          </a:p>
          <a:p>
            <a:endParaRPr lang="en-GB" sz="1600" dirty="0">
              <a:solidFill>
                <a:schemeClr val="bg1"/>
              </a:solidFill>
              <a:latin typeface="+mj-lt"/>
            </a:endParaRPr>
          </a:p>
        </p:txBody>
      </p:sp>
      <p:sp>
        <p:nvSpPr>
          <p:cNvPr id="7" name="Text Placeholder 2">
            <a:extLst>
              <a:ext uri="{FF2B5EF4-FFF2-40B4-BE49-F238E27FC236}">
                <a16:creationId xmlns:a16="http://schemas.microsoft.com/office/drawing/2014/main" id="{8AA14D8A-9EB0-4F19-A2C5-2148F556E4E1}"/>
              </a:ext>
            </a:extLst>
          </p:cNvPr>
          <p:cNvSpPr txBox="1">
            <a:spLocks/>
          </p:cNvSpPr>
          <p:nvPr/>
        </p:nvSpPr>
        <p:spPr>
          <a:xfrm>
            <a:off x="8204549" y="6289261"/>
            <a:ext cx="3231370" cy="4993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b="0" i="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1100" dirty="0">
                <a:solidFill>
                  <a:schemeClr val="bg1"/>
                </a:solidFill>
                <a:latin typeface="+mj-lt"/>
              </a:rPr>
              <a:t>About 20% of helium is used in MRI scanners</a:t>
            </a:r>
          </a:p>
        </p:txBody>
      </p:sp>
      <p:sp>
        <p:nvSpPr>
          <p:cNvPr id="9" name="Text Placeholder 2">
            <a:extLst>
              <a:ext uri="{FF2B5EF4-FFF2-40B4-BE49-F238E27FC236}">
                <a16:creationId xmlns:a16="http://schemas.microsoft.com/office/drawing/2014/main" id="{B3DA4135-2219-471E-B565-96FBCA8BB689}"/>
              </a:ext>
            </a:extLst>
          </p:cNvPr>
          <p:cNvSpPr txBox="1">
            <a:spLocks/>
          </p:cNvSpPr>
          <p:nvPr/>
        </p:nvSpPr>
        <p:spPr>
          <a:xfrm>
            <a:off x="990101" y="5170992"/>
            <a:ext cx="4183148" cy="4993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b="0" i="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400" dirty="0">
                <a:solidFill>
                  <a:schemeClr val="bg1"/>
                </a:solidFill>
              </a:rPr>
              <a:t>Expert in </a:t>
            </a:r>
            <a:r>
              <a:rPr lang="en-US" sz="1400" dirty="0" err="1">
                <a:solidFill>
                  <a:schemeClr val="bg1"/>
                </a:solidFill>
              </a:rPr>
              <a:t>commercialising</a:t>
            </a:r>
            <a:r>
              <a:rPr lang="en-US" sz="1400" dirty="0">
                <a:solidFill>
                  <a:schemeClr val="bg1"/>
                </a:solidFill>
              </a:rPr>
              <a:t> helium plays</a:t>
            </a:r>
            <a:endParaRPr lang="en-GB" sz="1400" dirty="0">
              <a:solidFill>
                <a:schemeClr val="bg1"/>
              </a:solidFill>
              <a:latin typeface="+mj-lt"/>
            </a:endParaRPr>
          </a:p>
        </p:txBody>
      </p:sp>
    </p:spTree>
    <p:extLst>
      <p:ext uri="{BB962C8B-B14F-4D97-AF65-F5344CB8AC3E}">
        <p14:creationId xmlns:p14="http://schemas.microsoft.com/office/powerpoint/2010/main" val="1254877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320A7-99B0-9A42-81A7-DD63B57F1C28}"/>
              </a:ext>
            </a:extLst>
          </p:cNvPr>
          <p:cNvSpPr>
            <a:spLocks noGrp="1"/>
          </p:cNvSpPr>
          <p:nvPr>
            <p:ph type="title"/>
          </p:nvPr>
        </p:nvSpPr>
        <p:spPr/>
        <p:txBody>
          <a:bodyPr/>
          <a:lstStyle/>
          <a:p>
            <a:r>
              <a:rPr lang="en-US" dirty="0"/>
              <a:t>Our strategy</a:t>
            </a:r>
          </a:p>
        </p:txBody>
      </p:sp>
      <p:graphicFrame>
        <p:nvGraphicFramePr>
          <p:cNvPr id="4" name="Table 4">
            <a:extLst>
              <a:ext uri="{FF2B5EF4-FFF2-40B4-BE49-F238E27FC236}">
                <a16:creationId xmlns:a16="http://schemas.microsoft.com/office/drawing/2014/main" id="{354EAA35-E526-BB45-B1AB-90446777B75A}"/>
              </a:ext>
            </a:extLst>
          </p:cNvPr>
          <p:cNvGraphicFramePr>
            <a:graphicFrameLocks noGrp="1"/>
          </p:cNvGraphicFramePr>
          <p:nvPr>
            <p:ph idx="1"/>
            <p:extLst>
              <p:ext uri="{D42A27DB-BD31-4B8C-83A1-F6EECF244321}">
                <p14:modId xmlns:p14="http://schemas.microsoft.com/office/powerpoint/2010/main" val="2123794780"/>
              </p:ext>
            </p:extLst>
          </p:nvPr>
        </p:nvGraphicFramePr>
        <p:xfrm>
          <a:off x="1214716" y="1206499"/>
          <a:ext cx="10515600" cy="5399038"/>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768286698"/>
                    </a:ext>
                  </a:extLst>
                </a:gridCol>
                <a:gridCol w="2628900">
                  <a:extLst>
                    <a:ext uri="{9D8B030D-6E8A-4147-A177-3AD203B41FA5}">
                      <a16:colId xmlns:a16="http://schemas.microsoft.com/office/drawing/2014/main" val="1577101692"/>
                    </a:ext>
                  </a:extLst>
                </a:gridCol>
                <a:gridCol w="2628900">
                  <a:extLst>
                    <a:ext uri="{9D8B030D-6E8A-4147-A177-3AD203B41FA5}">
                      <a16:colId xmlns:a16="http://schemas.microsoft.com/office/drawing/2014/main" val="330488991"/>
                    </a:ext>
                  </a:extLst>
                </a:gridCol>
                <a:gridCol w="2628900">
                  <a:extLst>
                    <a:ext uri="{9D8B030D-6E8A-4147-A177-3AD203B41FA5}">
                      <a16:colId xmlns:a16="http://schemas.microsoft.com/office/drawing/2014/main" val="2529773949"/>
                    </a:ext>
                  </a:extLst>
                </a:gridCol>
              </a:tblGrid>
              <a:tr h="1710697">
                <a:tc>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387951"/>
                  </a:ext>
                </a:extLst>
              </a:tr>
              <a:tr h="1864981">
                <a:tc>
                  <a:txBody>
                    <a:body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en-US" sz="1400" b="1" i="0" u="none" strike="noStrike" kern="1200" cap="none" spc="0" normalizeH="0" baseline="0" noProof="0">
                          <a:ln>
                            <a:noFill/>
                          </a:ln>
                          <a:solidFill>
                            <a:prstClr val="black"/>
                          </a:solidFill>
                          <a:effectLst/>
                          <a:uLnTx/>
                          <a:uFillTx/>
                          <a:latin typeface="+mn-lt"/>
                          <a:ea typeface="+mn-ea"/>
                          <a:cs typeface="+mn-cs"/>
                        </a:rPr>
                        <a:t>Low carbon </a:t>
                      </a:r>
                      <a:r>
                        <a:rPr kumimoji="0" lang="en-US" sz="1400" b="1" i="0" u="none" strike="noStrike" kern="1200" cap="none" spc="0" normalizeH="0" baseline="0" noProof="0" dirty="0">
                          <a:ln>
                            <a:noFill/>
                          </a:ln>
                          <a:solidFill>
                            <a:prstClr val="black"/>
                          </a:solidFill>
                          <a:effectLst/>
                          <a:uLnTx/>
                          <a:uFillTx/>
                          <a:latin typeface="+mn-lt"/>
                          <a:ea typeface="+mn-ea"/>
                          <a:cs typeface="+mn-cs"/>
                        </a:rPr>
                        <a:t>helium plays</a:t>
                      </a:r>
                    </a:p>
                    <a:p>
                      <a:pPr marL="0" marR="0" lvl="0" indent="0" algn="l" defTabSz="914400" rtl="0" eaLnBrk="1" fontAlgn="auto" latinLnBrk="0" hangingPunct="1">
                        <a:lnSpc>
                          <a:spcPct val="90000"/>
                        </a:lnSpc>
                        <a:spcBef>
                          <a:spcPts val="1000"/>
                        </a:spcBef>
                        <a:spcAft>
                          <a:spcPts val="0"/>
                        </a:spcAft>
                        <a:buClrTx/>
                        <a:buSzTx/>
                        <a:buFont typeface="+mj-lt"/>
                        <a:buNone/>
                        <a:tabLst/>
                        <a:defRPr/>
                      </a:pPr>
                      <a:endParaRPr kumimoji="0" lang="en-US" sz="7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To satisfy growing demand by leveraging our technical and corporate experience to develop pure sources of helium (those not primarily associated with hydrocarbon production)</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txBody>
                  <a:tcPr>
                    <a:lnT w="12700" cap="flat" cmpd="sng" algn="ctr">
                      <a:noFill/>
                      <a:prstDash val="solid"/>
                      <a:round/>
                      <a:headEnd type="none" w="med" len="med"/>
                      <a:tailEnd type="none" w="med" len="med"/>
                    </a:lnT>
                    <a:noFill/>
                  </a:tcPr>
                </a:tc>
                <a:tc>
                  <a:txBody>
                    <a:body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Set in diverse geological settings</a:t>
                      </a:r>
                    </a:p>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To </a:t>
                      </a:r>
                      <a:r>
                        <a:rPr kumimoji="0" lang="en-US" sz="1400" b="0" i="0" u="none" strike="noStrike" kern="1200" cap="none" spc="0" normalizeH="0" baseline="0" noProof="0" dirty="0" err="1">
                          <a:ln>
                            <a:noFill/>
                          </a:ln>
                          <a:solidFill>
                            <a:prstClr val="black"/>
                          </a:solidFill>
                          <a:effectLst/>
                          <a:uLnTx/>
                          <a:uFillTx/>
                          <a:latin typeface="+mn-lt"/>
                          <a:ea typeface="+mn-ea"/>
                          <a:cs typeface="+mn-cs"/>
                        </a:rPr>
                        <a:t>minimise</a:t>
                      </a:r>
                      <a:r>
                        <a:rPr kumimoji="0" lang="en-US" sz="1400" b="0" i="0" u="none" strike="noStrike" kern="1200" cap="none" spc="0" normalizeH="0" baseline="0" noProof="0" dirty="0">
                          <a:ln>
                            <a:noFill/>
                          </a:ln>
                          <a:solidFill>
                            <a:prstClr val="black"/>
                          </a:solidFill>
                          <a:effectLst/>
                          <a:uLnTx/>
                          <a:uFillTx/>
                          <a:latin typeface="+mn-lt"/>
                          <a:ea typeface="+mn-ea"/>
                          <a:cs typeface="+mn-cs"/>
                        </a:rPr>
                        <a:t> portfolio risk by investing across a range of geological and geopolitical settings</a:t>
                      </a:r>
                      <a:endParaRPr lang="en-US" sz="1400" dirty="0">
                        <a:latin typeface="+mn-lt"/>
                      </a:endParaRPr>
                    </a:p>
                    <a:p>
                      <a:pPr marL="0" marR="0" lvl="0" indent="0" algn="l" defTabSz="914400" rtl="0" eaLnBrk="1" fontAlgn="auto" latinLnBrk="0" hangingPunct="1">
                        <a:lnSpc>
                          <a:spcPct val="90000"/>
                        </a:lnSpc>
                        <a:spcBef>
                          <a:spcPts val="1000"/>
                        </a:spcBef>
                        <a:spcAft>
                          <a:spcPts val="0"/>
                        </a:spcAft>
                        <a:buClrTx/>
                        <a:buSzTx/>
                        <a:buFont typeface="+mj-lt"/>
                        <a:buNone/>
                        <a:tabLst/>
                        <a:defRPr/>
                      </a:pPr>
                      <a:endParaRPr lang="en-US" sz="1400" dirty="0">
                        <a:latin typeface="+mn-lt"/>
                      </a:endParaRPr>
                    </a:p>
                  </a:txBody>
                  <a:tcPr>
                    <a:lnT w="12700" cap="flat" cmpd="sng" algn="ctr">
                      <a:noFill/>
                      <a:prstDash val="solid"/>
                      <a:round/>
                      <a:headEnd type="none" w="med" len="med"/>
                      <a:tailEnd type="none" w="med" len="med"/>
                    </a:lnT>
                    <a:noFill/>
                  </a:tcPr>
                </a:tc>
                <a:tc>
                  <a:txBody>
                    <a:body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Supported by existing technical data</a:t>
                      </a:r>
                    </a:p>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To fast-track projects to commercial production through partnerships and leveraging existing technical data</a:t>
                      </a:r>
                      <a:endParaRPr kumimoji="0" lang="en-US" sz="1400" b="1" i="0" u="none" strike="noStrike" kern="1200" cap="none" spc="0" normalizeH="0" baseline="0" noProof="0" dirty="0">
                        <a:ln>
                          <a:noFill/>
                        </a:ln>
                        <a:solidFill>
                          <a:prstClr val="black"/>
                        </a:solidFill>
                        <a:effectLst/>
                        <a:uLnTx/>
                        <a:uFillTx/>
                        <a:latin typeface="+mn-lt"/>
                        <a:ea typeface="+mn-ea"/>
                        <a:cs typeface="+mn-cs"/>
                      </a:endParaRPr>
                    </a:p>
                  </a:txBody>
                  <a:tcPr>
                    <a:lnT w="12700" cap="flat" cmpd="sng" algn="ctr">
                      <a:noFill/>
                      <a:prstDash val="solid"/>
                      <a:round/>
                      <a:headEnd type="none" w="med" len="med"/>
                      <a:tailEnd type="none" w="med" len="med"/>
                    </a:lnT>
                    <a:noFill/>
                  </a:tcPr>
                </a:tc>
                <a:tc>
                  <a:txBody>
                    <a:body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Ready access to helium end markets</a:t>
                      </a:r>
                    </a:p>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To </a:t>
                      </a:r>
                      <a:r>
                        <a:rPr kumimoji="0" lang="en-US" sz="1400" b="0" i="0" u="none" strike="noStrike" kern="1200" cap="none" spc="0" normalizeH="0" baseline="0" noProof="0" dirty="0" err="1">
                          <a:ln>
                            <a:noFill/>
                          </a:ln>
                          <a:solidFill>
                            <a:prstClr val="black"/>
                          </a:solidFill>
                          <a:effectLst/>
                          <a:uLnTx/>
                          <a:uFillTx/>
                          <a:latin typeface="+mn-lt"/>
                          <a:ea typeface="+mn-ea"/>
                          <a:cs typeface="+mn-cs"/>
                        </a:rPr>
                        <a:t>maximise</a:t>
                      </a:r>
                      <a:r>
                        <a:rPr kumimoji="0" lang="en-US" sz="1400" b="0" i="0" u="none" strike="noStrike" kern="1200" cap="none" spc="0" normalizeH="0" baseline="0" noProof="0" dirty="0">
                          <a:ln>
                            <a:noFill/>
                          </a:ln>
                          <a:solidFill>
                            <a:prstClr val="black"/>
                          </a:solidFill>
                          <a:effectLst/>
                          <a:uLnTx/>
                          <a:uFillTx/>
                          <a:latin typeface="+mn-lt"/>
                          <a:ea typeface="+mn-ea"/>
                          <a:cs typeface="+mn-cs"/>
                        </a:rPr>
                        <a:t> operational returns by </a:t>
                      </a:r>
                      <a:r>
                        <a:rPr kumimoji="0" lang="en-US" sz="1400" b="0" i="0" u="none" strike="noStrike" kern="1200" cap="none" spc="0" normalizeH="0" baseline="0" noProof="0" dirty="0" err="1">
                          <a:ln>
                            <a:noFill/>
                          </a:ln>
                          <a:solidFill>
                            <a:prstClr val="black"/>
                          </a:solidFill>
                          <a:effectLst/>
                          <a:uLnTx/>
                          <a:uFillTx/>
                          <a:latin typeface="+mn-lt"/>
                          <a:ea typeface="+mn-ea"/>
                          <a:cs typeface="+mn-cs"/>
                        </a:rPr>
                        <a:t>prioritising</a:t>
                      </a:r>
                      <a:r>
                        <a:rPr kumimoji="0" lang="en-US" sz="1400" b="0" i="0" u="none" strike="noStrike" kern="1200" cap="none" spc="0" normalizeH="0" baseline="0" noProof="0" dirty="0">
                          <a:ln>
                            <a:noFill/>
                          </a:ln>
                          <a:solidFill>
                            <a:prstClr val="black"/>
                          </a:solidFill>
                          <a:effectLst/>
                          <a:uLnTx/>
                          <a:uFillTx/>
                          <a:latin typeface="+mn-lt"/>
                          <a:ea typeface="+mn-ea"/>
                          <a:cs typeface="+mn-cs"/>
                        </a:rPr>
                        <a:t> projects within easy reach of established markets</a:t>
                      </a:r>
                      <a:endParaRPr lang="en-US" sz="1400" dirty="0">
                        <a:latin typeface="+mn-lt"/>
                      </a:endParaRPr>
                    </a:p>
                  </a:txBody>
                  <a:tcPr>
                    <a:lnT w="12700" cap="flat" cmpd="sng" algn="ctr">
                      <a:noFill/>
                      <a:prstDash val="solid"/>
                      <a:round/>
                      <a:headEnd type="none" w="med" len="med"/>
                      <a:tailEnd type="none" w="med" len="med"/>
                    </a:lnT>
                    <a:noFill/>
                  </a:tcPr>
                </a:tc>
                <a:extLst>
                  <a:ext uri="{0D108BD9-81ED-4DB2-BD59-A6C34878D82A}">
                    <a16:rowId xmlns:a16="http://schemas.microsoft.com/office/drawing/2014/main" val="3511654058"/>
                  </a:ext>
                </a:extLst>
              </a:tr>
              <a:tr h="1710697">
                <a:tc gridSpan="4">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We will assist partners in accelerating extraction </a:t>
                      </a:r>
                      <a:r>
                        <a:rPr kumimoji="0" lang="en-US" sz="2000" b="0" i="0" u="none" strike="noStrike" kern="1200" cap="none" spc="0" normalizeH="0" baseline="0" noProof="0" dirty="0" err="1">
                          <a:ln>
                            <a:noFill/>
                          </a:ln>
                          <a:solidFill>
                            <a:prstClr val="black"/>
                          </a:solidFill>
                          <a:effectLst/>
                          <a:uLnTx/>
                          <a:uFillTx/>
                          <a:latin typeface="+mn-lt"/>
                          <a:ea typeface="+mn-ea"/>
                          <a:cs typeface="+mn-cs"/>
                        </a:rPr>
                        <a:t>programmes</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txBody>
                  <a:tcPr anchor="ctr">
                    <a:noFill/>
                  </a:tcPr>
                </a:tc>
                <a:tc hMerge="1">
                  <a:txBody>
                    <a:bodyPr/>
                    <a:lstStyle/>
                    <a:p>
                      <a:pPr marL="0" indent="0">
                        <a:buFont typeface="+mj-lt"/>
                        <a:buNone/>
                      </a:pPr>
                      <a:endParaRPr lang="en-US" dirty="0"/>
                    </a:p>
                  </a:txBody>
                  <a:tcPr/>
                </a:tc>
                <a:tc hMerge="1">
                  <a:txBody>
                    <a:bodyPr/>
                    <a:lstStyle/>
                    <a:p>
                      <a:pPr marL="0" indent="0">
                        <a:buFont typeface="+mj-lt"/>
                        <a:buNone/>
                      </a:pPr>
                      <a:endParaRPr lang="en-US" dirty="0"/>
                    </a:p>
                  </a:txBody>
                  <a:tcPr/>
                </a:tc>
                <a:tc hMerge="1">
                  <a:txBody>
                    <a:bodyPr/>
                    <a:lstStyle/>
                    <a:p>
                      <a:pPr marL="0" indent="0">
                        <a:buFont typeface="+mj-lt"/>
                        <a:buNone/>
                      </a:pPr>
                      <a:endParaRPr lang="en-US" dirty="0"/>
                    </a:p>
                  </a:txBody>
                  <a:tcPr/>
                </a:tc>
                <a:extLst>
                  <a:ext uri="{0D108BD9-81ED-4DB2-BD59-A6C34878D82A}">
                    <a16:rowId xmlns:a16="http://schemas.microsoft.com/office/drawing/2014/main" val="567355551"/>
                  </a:ext>
                </a:extLst>
              </a:tr>
            </a:tbl>
          </a:graphicData>
        </a:graphic>
      </p:graphicFrame>
      <p:sp>
        <p:nvSpPr>
          <p:cNvPr id="5" name="Hexagon 4">
            <a:extLst>
              <a:ext uri="{FF2B5EF4-FFF2-40B4-BE49-F238E27FC236}">
                <a16:creationId xmlns:a16="http://schemas.microsoft.com/office/drawing/2014/main" id="{023B28E2-2B54-AE48-98F7-4F40A9D17EB0}"/>
              </a:ext>
            </a:extLst>
          </p:cNvPr>
          <p:cNvSpPr/>
          <p:nvPr/>
        </p:nvSpPr>
        <p:spPr>
          <a:xfrm>
            <a:off x="1316316" y="1358190"/>
            <a:ext cx="1181100" cy="1051664"/>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a:extLst>
              <a:ext uri="{FF2B5EF4-FFF2-40B4-BE49-F238E27FC236}">
                <a16:creationId xmlns:a16="http://schemas.microsoft.com/office/drawing/2014/main" id="{51973A56-F135-EC4E-923E-2E572EE2785D}"/>
              </a:ext>
            </a:extLst>
          </p:cNvPr>
          <p:cNvSpPr/>
          <p:nvPr/>
        </p:nvSpPr>
        <p:spPr>
          <a:xfrm>
            <a:off x="3953683" y="1358190"/>
            <a:ext cx="1181100" cy="1051664"/>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a:extLst>
              <a:ext uri="{FF2B5EF4-FFF2-40B4-BE49-F238E27FC236}">
                <a16:creationId xmlns:a16="http://schemas.microsoft.com/office/drawing/2014/main" id="{465EC069-5AE4-6A4D-BBD2-9EDAED087D70}"/>
              </a:ext>
            </a:extLst>
          </p:cNvPr>
          <p:cNvSpPr/>
          <p:nvPr/>
        </p:nvSpPr>
        <p:spPr>
          <a:xfrm>
            <a:off x="6591050" y="1358190"/>
            <a:ext cx="1181100" cy="1051664"/>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DCD6DFC2-8D3D-414D-8579-F655E33EB67C}"/>
              </a:ext>
            </a:extLst>
          </p:cNvPr>
          <p:cNvSpPr/>
          <p:nvPr/>
        </p:nvSpPr>
        <p:spPr>
          <a:xfrm>
            <a:off x="9215716" y="1358190"/>
            <a:ext cx="1181100" cy="1051664"/>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312A8017-3413-7541-A60B-A4643DCF1861}"/>
              </a:ext>
            </a:extLst>
          </p:cNvPr>
          <p:cNvSpPr>
            <a:spLocks noGrp="1"/>
          </p:cNvSpPr>
          <p:nvPr>
            <p:ph type="sldNum" sz="quarter" idx="12"/>
          </p:nvPr>
        </p:nvSpPr>
        <p:spPr/>
        <p:txBody>
          <a:bodyPr/>
          <a:lstStyle/>
          <a:p>
            <a:fld id="{63534BAC-580A-FB41-9A6F-E1BBDA08BEE2}" type="slidenum">
              <a:rPr lang="en-US" smtClean="0"/>
              <a:pPr/>
              <a:t>3</a:t>
            </a:fld>
            <a:endParaRPr lang="en-US"/>
          </a:p>
        </p:txBody>
      </p:sp>
      <p:pic>
        <p:nvPicPr>
          <p:cNvPr id="11" name="Graphic 10" descr="Water outline">
            <a:extLst>
              <a:ext uri="{FF2B5EF4-FFF2-40B4-BE49-F238E27FC236}">
                <a16:creationId xmlns:a16="http://schemas.microsoft.com/office/drawing/2014/main" id="{0035E79E-9E17-2247-87C3-24A2AC24B2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49666" y="1426822"/>
            <a:ext cx="914400" cy="914400"/>
          </a:xfrm>
          <a:prstGeom prst="rect">
            <a:avLst/>
          </a:prstGeom>
        </p:spPr>
      </p:pic>
      <p:pic>
        <p:nvPicPr>
          <p:cNvPr id="15" name="Graphic 14" descr="Earth globe: Americas with solid fill">
            <a:extLst>
              <a:ext uri="{FF2B5EF4-FFF2-40B4-BE49-F238E27FC236}">
                <a16:creationId xmlns:a16="http://schemas.microsoft.com/office/drawing/2014/main" id="{8BD69534-1736-8340-8E13-7B9E6617EB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87033" y="1468878"/>
            <a:ext cx="914400" cy="914400"/>
          </a:xfrm>
          <a:prstGeom prst="rect">
            <a:avLst/>
          </a:prstGeom>
        </p:spPr>
      </p:pic>
      <p:pic>
        <p:nvPicPr>
          <p:cNvPr id="19" name="Graphic 18" descr="Document outline">
            <a:extLst>
              <a:ext uri="{FF2B5EF4-FFF2-40B4-BE49-F238E27FC236}">
                <a16:creationId xmlns:a16="http://schemas.microsoft.com/office/drawing/2014/main" id="{22F23106-060A-544A-B0C4-AB33140CED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57090" y="1426869"/>
            <a:ext cx="715525" cy="715525"/>
          </a:xfrm>
          <a:prstGeom prst="rect">
            <a:avLst/>
          </a:prstGeom>
        </p:spPr>
      </p:pic>
      <p:pic>
        <p:nvPicPr>
          <p:cNvPr id="21" name="Graphic 20" descr="Single gear with solid fill">
            <a:extLst>
              <a:ext uri="{FF2B5EF4-FFF2-40B4-BE49-F238E27FC236}">
                <a16:creationId xmlns:a16="http://schemas.microsoft.com/office/drawing/2014/main" id="{B8A71137-44CC-BC41-A201-62C8CA5C45D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76920" y="1699390"/>
            <a:ext cx="715524" cy="715524"/>
          </a:xfrm>
          <a:prstGeom prst="rect">
            <a:avLst/>
          </a:prstGeom>
        </p:spPr>
      </p:pic>
      <p:sp>
        <p:nvSpPr>
          <p:cNvPr id="31" name="Graphic 22" descr="Freight with solid fill">
            <a:extLst>
              <a:ext uri="{FF2B5EF4-FFF2-40B4-BE49-F238E27FC236}">
                <a16:creationId xmlns:a16="http://schemas.microsoft.com/office/drawing/2014/main" id="{F66295A5-BA49-1C42-91D2-6F777C156BC9}"/>
              </a:ext>
            </a:extLst>
          </p:cNvPr>
          <p:cNvSpPr/>
          <p:nvPr/>
        </p:nvSpPr>
        <p:spPr>
          <a:xfrm>
            <a:off x="9438915" y="1593509"/>
            <a:ext cx="183686" cy="328612"/>
          </a:xfrm>
          <a:custGeom>
            <a:avLst/>
            <a:gdLst>
              <a:gd name="connsiteX0" fmla="*/ 14288 w 183686"/>
              <a:gd name="connsiteY0" fmla="*/ 176213 h 328612"/>
              <a:gd name="connsiteX1" fmla="*/ 28575 w 183686"/>
              <a:gd name="connsiteY1" fmla="*/ 176213 h 328612"/>
              <a:gd name="connsiteX2" fmla="*/ 28575 w 183686"/>
              <a:gd name="connsiteY2" fmla="*/ 328613 h 328612"/>
              <a:gd name="connsiteX3" fmla="*/ 133350 w 183686"/>
              <a:gd name="connsiteY3" fmla="*/ 328613 h 328612"/>
              <a:gd name="connsiteX4" fmla="*/ 133350 w 183686"/>
              <a:gd name="connsiteY4" fmla="*/ 176213 h 328612"/>
              <a:gd name="connsiteX5" fmla="*/ 142723 w 183686"/>
              <a:gd name="connsiteY5" fmla="*/ 176213 h 328612"/>
              <a:gd name="connsiteX6" fmla="*/ 155991 w 183686"/>
              <a:gd name="connsiteY6" fmla="*/ 167230 h 328612"/>
              <a:gd name="connsiteX7" fmla="*/ 182661 w 183686"/>
              <a:gd name="connsiteY7" fmla="*/ 100555 h 328612"/>
              <a:gd name="connsiteX8" fmla="*/ 174701 w 183686"/>
              <a:gd name="connsiteY8" fmla="*/ 81985 h 328612"/>
              <a:gd name="connsiteX9" fmla="*/ 169383 w 183686"/>
              <a:gd name="connsiteY9" fmla="*/ 80963 h 328612"/>
              <a:gd name="connsiteX10" fmla="*/ 61913 w 183686"/>
              <a:gd name="connsiteY10" fmla="*/ 80963 h 328612"/>
              <a:gd name="connsiteX11" fmla="*/ 61913 w 183686"/>
              <a:gd name="connsiteY11" fmla="*/ 14288 h 328612"/>
              <a:gd name="connsiteX12" fmla="*/ 47625 w 183686"/>
              <a:gd name="connsiteY12" fmla="*/ 0 h 328612"/>
              <a:gd name="connsiteX13" fmla="*/ 33338 w 183686"/>
              <a:gd name="connsiteY13" fmla="*/ 14288 h 328612"/>
              <a:gd name="connsiteX14" fmla="*/ 33338 w 183686"/>
              <a:gd name="connsiteY14" fmla="*/ 80963 h 328612"/>
              <a:gd name="connsiteX15" fmla="*/ 14288 w 183686"/>
              <a:gd name="connsiteY15" fmla="*/ 80963 h 328612"/>
              <a:gd name="connsiteX16" fmla="*/ 0 w 183686"/>
              <a:gd name="connsiteY16" fmla="*/ 95250 h 328612"/>
              <a:gd name="connsiteX17" fmla="*/ 0 w 183686"/>
              <a:gd name="connsiteY17" fmla="*/ 161925 h 328612"/>
              <a:gd name="connsiteX18" fmla="*/ 14288 w 183686"/>
              <a:gd name="connsiteY18" fmla="*/ 176213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686" h="328612">
                <a:moveTo>
                  <a:pt x="14288" y="176213"/>
                </a:moveTo>
                <a:lnTo>
                  <a:pt x="28575" y="176213"/>
                </a:lnTo>
                <a:lnTo>
                  <a:pt x="28575" y="328613"/>
                </a:lnTo>
                <a:lnTo>
                  <a:pt x="133350" y="328613"/>
                </a:lnTo>
                <a:lnTo>
                  <a:pt x="133350" y="176213"/>
                </a:lnTo>
                <a:lnTo>
                  <a:pt x="142723" y="176213"/>
                </a:lnTo>
                <a:cubicBezTo>
                  <a:pt x="148566" y="176213"/>
                  <a:pt x="153821" y="172656"/>
                  <a:pt x="155991" y="167230"/>
                </a:cubicBezTo>
                <a:lnTo>
                  <a:pt x="182661" y="100555"/>
                </a:lnTo>
                <a:cubicBezTo>
                  <a:pt x="185591" y="93229"/>
                  <a:pt x="182027" y="84914"/>
                  <a:pt x="174701" y="81985"/>
                </a:cubicBezTo>
                <a:cubicBezTo>
                  <a:pt x="173009" y="81307"/>
                  <a:pt x="171204" y="80961"/>
                  <a:pt x="169383" y="80963"/>
                </a:cubicBezTo>
                <a:lnTo>
                  <a:pt x="61913" y="80963"/>
                </a:lnTo>
                <a:lnTo>
                  <a:pt x="61913" y="14288"/>
                </a:lnTo>
                <a:cubicBezTo>
                  <a:pt x="61913" y="6397"/>
                  <a:pt x="55516" y="0"/>
                  <a:pt x="47625" y="0"/>
                </a:cubicBezTo>
                <a:cubicBezTo>
                  <a:pt x="39734" y="0"/>
                  <a:pt x="33338" y="6397"/>
                  <a:pt x="33338" y="14288"/>
                </a:cubicBezTo>
                <a:lnTo>
                  <a:pt x="33338" y="80963"/>
                </a:lnTo>
                <a:lnTo>
                  <a:pt x="14288" y="80963"/>
                </a:lnTo>
                <a:cubicBezTo>
                  <a:pt x="6397" y="80963"/>
                  <a:pt x="0" y="87359"/>
                  <a:pt x="0" y="95250"/>
                </a:cubicBezTo>
                <a:lnTo>
                  <a:pt x="0" y="161925"/>
                </a:lnTo>
                <a:cubicBezTo>
                  <a:pt x="0" y="169816"/>
                  <a:pt x="6397" y="176213"/>
                  <a:pt x="14288" y="176213"/>
                </a:cubicBezTo>
                <a:close/>
              </a:path>
            </a:pathLst>
          </a:custGeom>
          <a:solidFill>
            <a:schemeClr val="bg1"/>
          </a:solidFill>
          <a:ln w="9525" cap="flat">
            <a:noFill/>
            <a:prstDash val="solid"/>
            <a:miter/>
          </a:ln>
        </p:spPr>
        <p:txBody>
          <a:bodyPr rtlCol="0" anchor="ctr"/>
          <a:lstStyle/>
          <a:p>
            <a:endParaRPr lang="en-US"/>
          </a:p>
        </p:txBody>
      </p:sp>
      <p:sp>
        <p:nvSpPr>
          <p:cNvPr id="33" name="Graphic 22" descr="Freight with solid fill">
            <a:extLst>
              <a:ext uri="{FF2B5EF4-FFF2-40B4-BE49-F238E27FC236}">
                <a16:creationId xmlns:a16="http://schemas.microsoft.com/office/drawing/2014/main" id="{F66295A5-BA49-1C42-91D2-6F777C156BC9}"/>
              </a:ext>
            </a:extLst>
          </p:cNvPr>
          <p:cNvSpPr/>
          <p:nvPr/>
        </p:nvSpPr>
        <p:spPr>
          <a:xfrm>
            <a:off x="9410357" y="1893546"/>
            <a:ext cx="876198" cy="247650"/>
          </a:xfrm>
          <a:custGeom>
            <a:avLst/>
            <a:gdLst>
              <a:gd name="connsiteX0" fmla="*/ 859547 w 876198"/>
              <a:gd name="connsiteY0" fmla="*/ 0 h 247650"/>
              <a:gd name="connsiteX1" fmla="*/ 759344 w 876198"/>
              <a:gd name="connsiteY1" fmla="*/ 0 h 247650"/>
              <a:gd name="connsiteX2" fmla="*/ 747562 w 876198"/>
              <a:gd name="connsiteY2" fmla="*/ 4886 h 247650"/>
              <a:gd name="connsiteX3" fmla="*/ 700175 w 876198"/>
              <a:gd name="connsiteY3" fmla="*/ 52264 h 247650"/>
              <a:gd name="connsiteX4" fmla="*/ 688393 w 876198"/>
              <a:gd name="connsiteY4" fmla="*/ 57150 h 247650"/>
              <a:gd name="connsiteX5" fmla="*/ 16671 w 876198"/>
              <a:gd name="connsiteY5" fmla="*/ 57150 h 247650"/>
              <a:gd name="connsiteX6" fmla="*/ 0 w 876198"/>
              <a:gd name="connsiteY6" fmla="*/ 73817 h 247650"/>
              <a:gd name="connsiteX7" fmla="*/ 1192 w 876198"/>
              <a:gd name="connsiteY7" fmla="*/ 80010 h 247650"/>
              <a:gd name="connsiteX8" fmla="*/ 64057 w 876198"/>
              <a:gd name="connsiteY8" fmla="*/ 237173 h 247650"/>
              <a:gd name="connsiteX9" fmla="*/ 79536 w 876198"/>
              <a:gd name="connsiteY9" fmla="*/ 247650 h 247650"/>
              <a:gd name="connsiteX10" fmla="*/ 645225 w 876198"/>
              <a:gd name="connsiteY10" fmla="*/ 247650 h 247650"/>
              <a:gd name="connsiteX11" fmla="*/ 657008 w 876198"/>
              <a:gd name="connsiteY11" fmla="*/ 242764 h 247650"/>
              <a:gd name="connsiteX12" fmla="*/ 871320 w 876198"/>
              <a:gd name="connsiteY12" fmla="*/ 28451 h 247650"/>
              <a:gd name="connsiteX13" fmla="*/ 871312 w 876198"/>
              <a:gd name="connsiteY13" fmla="*/ 4878 h 247650"/>
              <a:gd name="connsiteX14" fmla="*/ 859547 w 876198"/>
              <a:gd name="connsiteY14"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6198" h="247650">
                <a:moveTo>
                  <a:pt x="859547" y="0"/>
                </a:moveTo>
                <a:lnTo>
                  <a:pt x="759344" y="0"/>
                </a:lnTo>
                <a:cubicBezTo>
                  <a:pt x="754924" y="-2"/>
                  <a:pt x="750684" y="1756"/>
                  <a:pt x="747562" y="4886"/>
                </a:cubicBezTo>
                <a:lnTo>
                  <a:pt x="700175" y="52264"/>
                </a:lnTo>
                <a:cubicBezTo>
                  <a:pt x="697053" y="55394"/>
                  <a:pt x="692813" y="57152"/>
                  <a:pt x="688393" y="57150"/>
                </a:cubicBezTo>
                <a:lnTo>
                  <a:pt x="16671" y="57150"/>
                </a:lnTo>
                <a:cubicBezTo>
                  <a:pt x="7465" y="57149"/>
                  <a:pt x="1" y="64611"/>
                  <a:pt x="0" y="73817"/>
                </a:cubicBezTo>
                <a:cubicBezTo>
                  <a:pt x="0" y="75938"/>
                  <a:pt x="404" y="78040"/>
                  <a:pt x="1192" y="80010"/>
                </a:cubicBezTo>
                <a:lnTo>
                  <a:pt x="64057" y="237173"/>
                </a:lnTo>
                <a:cubicBezTo>
                  <a:pt x="66591" y="243500"/>
                  <a:pt x="72720" y="247648"/>
                  <a:pt x="79536" y="247650"/>
                </a:cubicBezTo>
                <a:lnTo>
                  <a:pt x="645225" y="247650"/>
                </a:lnTo>
                <a:cubicBezTo>
                  <a:pt x="649646" y="247652"/>
                  <a:pt x="653885" y="245894"/>
                  <a:pt x="657008" y="242764"/>
                </a:cubicBezTo>
                <a:lnTo>
                  <a:pt x="871320" y="28451"/>
                </a:lnTo>
                <a:cubicBezTo>
                  <a:pt x="877828" y="21939"/>
                  <a:pt x="877824" y="11385"/>
                  <a:pt x="871312" y="4878"/>
                </a:cubicBezTo>
                <a:cubicBezTo>
                  <a:pt x="868190" y="1759"/>
                  <a:pt x="863960" y="5"/>
                  <a:pt x="859547" y="0"/>
                </a:cubicBezTo>
                <a:close/>
              </a:path>
            </a:pathLst>
          </a:custGeom>
          <a:solidFill>
            <a:schemeClr val="bg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328172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EF617-CE59-7943-AF28-07B284D621F2}"/>
              </a:ext>
            </a:extLst>
          </p:cNvPr>
          <p:cNvSpPr>
            <a:spLocks noGrp="1"/>
          </p:cNvSpPr>
          <p:nvPr>
            <p:ph type="title"/>
          </p:nvPr>
        </p:nvSpPr>
        <p:spPr/>
        <p:txBody>
          <a:bodyPr/>
          <a:lstStyle/>
          <a:p>
            <a:r>
              <a:rPr lang="en-US" dirty="0"/>
              <a:t>Helium uses </a:t>
            </a:r>
          </a:p>
        </p:txBody>
      </p:sp>
      <p:sp>
        <p:nvSpPr>
          <p:cNvPr id="3" name="Content Placeholder 2">
            <a:extLst>
              <a:ext uri="{FF2B5EF4-FFF2-40B4-BE49-F238E27FC236}">
                <a16:creationId xmlns:a16="http://schemas.microsoft.com/office/drawing/2014/main" id="{3AECD496-DCA9-9C4B-A704-3730DA116CA4}"/>
              </a:ext>
            </a:extLst>
          </p:cNvPr>
          <p:cNvSpPr>
            <a:spLocks noGrp="1"/>
          </p:cNvSpPr>
          <p:nvPr>
            <p:ph idx="1"/>
          </p:nvPr>
        </p:nvSpPr>
        <p:spPr>
          <a:xfrm>
            <a:off x="1156253" y="1206500"/>
            <a:ext cx="3651122" cy="1334994"/>
          </a:xfrm>
        </p:spPr>
        <p:txBody>
          <a:bodyPr>
            <a:normAutofit lnSpcReduction="10000"/>
          </a:bodyPr>
          <a:lstStyle/>
          <a:p>
            <a:pPr marL="0" lvl="0" indent="0">
              <a:buNone/>
            </a:pPr>
            <a:r>
              <a:rPr lang="en-US" sz="1400" dirty="0"/>
              <a:t>Helium is a vital resource with unique properties that make it irreplaceable </a:t>
            </a:r>
            <a:endParaRPr lang="en-GB" sz="1400" dirty="0"/>
          </a:p>
          <a:p>
            <a:pPr marL="0" lvl="0" indent="0">
              <a:buNone/>
            </a:pPr>
            <a:r>
              <a:rPr lang="en-US" sz="1400" dirty="0"/>
              <a:t>Flagged as strategic by US and EU, it plays a critical role in high-tech applications in </a:t>
            </a:r>
            <a:r>
              <a:rPr lang="en-US" sz="1400" b="1" dirty="0"/>
              <a:t>medicine</a:t>
            </a:r>
            <a:r>
              <a:rPr lang="en-US" sz="1400" dirty="0"/>
              <a:t>, </a:t>
            </a:r>
            <a:r>
              <a:rPr lang="en-US" sz="1400" b="1" dirty="0"/>
              <a:t>technology</a:t>
            </a:r>
            <a:r>
              <a:rPr lang="en-US" sz="1400" dirty="0"/>
              <a:t> and </a:t>
            </a:r>
            <a:r>
              <a:rPr lang="en-US" sz="1400" b="1" dirty="0"/>
              <a:t>aerospace</a:t>
            </a:r>
            <a:endParaRPr lang="en-GB" sz="1400" b="1" dirty="0"/>
          </a:p>
        </p:txBody>
      </p:sp>
      <p:sp>
        <p:nvSpPr>
          <p:cNvPr id="5" name="Oval 4">
            <a:extLst>
              <a:ext uri="{FF2B5EF4-FFF2-40B4-BE49-F238E27FC236}">
                <a16:creationId xmlns:a16="http://schemas.microsoft.com/office/drawing/2014/main" id="{268B6B82-DE3D-8049-992C-23106C7EC3F1}"/>
              </a:ext>
            </a:extLst>
          </p:cNvPr>
          <p:cNvSpPr>
            <a:spLocks noChangeAspect="1"/>
          </p:cNvSpPr>
          <p:nvPr/>
        </p:nvSpPr>
        <p:spPr>
          <a:xfrm>
            <a:off x="1082933" y="2479941"/>
            <a:ext cx="4169316" cy="416931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20% </a:t>
            </a:r>
            <a:br>
              <a:rPr lang="en-US" sz="2000" dirty="0"/>
            </a:br>
            <a:r>
              <a:rPr lang="en-US" sz="2000" dirty="0"/>
              <a:t>Medical imaging</a:t>
            </a:r>
          </a:p>
          <a:p>
            <a:pPr algn="ctr"/>
            <a:endParaRPr lang="en-US" sz="2000" dirty="0"/>
          </a:p>
        </p:txBody>
      </p:sp>
      <p:sp>
        <p:nvSpPr>
          <p:cNvPr id="38" name="Oval 37">
            <a:extLst>
              <a:ext uri="{FF2B5EF4-FFF2-40B4-BE49-F238E27FC236}">
                <a16:creationId xmlns:a16="http://schemas.microsoft.com/office/drawing/2014/main" id="{8661CBA3-8B42-3247-9E9F-DDA6240A831B}"/>
              </a:ext>
            </a:extLst>
          </p:cNvPr>
          <p:cNvSpPr>
            <a:spLocks noChangeAspect="1"/>
          </p:cNvSpPr>
          <p:nvPr/>
        </p:nvSpPr>
        <p:spPr>
          <a:xfrm>
            <a:off x="5421039" y="3787237"/>
            <a:ext cx="2710056" cy="271005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0" b="1" dirty="0"/>
              <a:t>13% </a:t>
            </a:r>
            <a:br>
              <a:rPr lang="en-US" sz="2000" dirty="0"/>
            </a:br>
            <a:r>
              <a:rPr lang="en-US" sz="2000" dirty="0">
                <a:ea typeface="Calibri" panose="020F0502020204030204" pitchFamily="34" charset="0"/>
                <a:cs typeface="Times New Roman" panose="02020603050405020304" pitchFamily="18" charset="0"/>
              </a:rPr>
              <a:t>Optic </a:t>
            </a:r>
            <a:r>
              <a:rPr lang="en-US" sz="2000" dirty="0" err="1">
                <a:ea typeface="Calibri" panose="020F0502020204030204" pitchFamily="34" charset="0"/>
                <a:cs typeface="Times New Roman" panose="02020603050405020304" pitchFamily="18" charset="0"/>
              </a:rPr>
              <a:t>fibres</a:t>
            </a:r>
            <a:endParaRPr lang="en-GB" sz="2000" dirty="0">
              <a:ea typeface="Calibri" panose="020F0502020204030204" pitchFamily="34" charset="0"/>
              <a:cs typeface="Times New Roman" panose="02020603050405020304" pitchFamily="18" charset="0"/>
            </a:endParaRPr>
          </a:p>
        </p:txBody>
      </p:sp>
      <p:sp>
        <p:nvSpPr>
          <p:cNvPr id="44" name="Oval 43">
            <a:extLst>
              <a:ext uri="{FF2B5EF4-FFF2-40B4-BE49-F238E27FC236}">
                <a16:creationId xmlns:a16="http://schemas.microsoft.com/office/drawing/2014/main" id="{CD6E07BD-9CC6-044C-9081-40F8DB1020E1}"/>
              </a:ext>
            </a:extLst>
          </p:cNvPr>
          <p:cNvSpPr>
            <a:spLocks noChangeAspect="1"/>
          </p:cNvSpPr>
          <p:nvPr/>
        </p:nvSpPr>
        <p:spPr>
          <a:xfrm>
            <a:off x="9930693" y="501652"/>
            <a:ext cx="1876192" cy="187619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0" b="1" dirty="0"/>
              <a:t>9%</a:t>
            </a:r>
          </a:p>
          <a:p>
            <a:pPr algn="ctr"/>
            <a:r>
              <a:rPr lang="en-US" sz="2000" dirty="0"/>
              <a:t>Electronics</a:t>
            </a:r>
          </a:p>
        </p:txBody>
      </p:sp>
      <p:sp>
        <p:nvSpPr>
          <p:cNvPr id="45" name="Oval 44">
            <a:extLst>
              <a:ext uri="{FF2B5EF4-FFF2-40B4-BE49-F238E27FC236}">
                <a16:creationId xmlns:a16="http://schemas.microsoft.com/office/drawing/2014/main" id="{68936479-0BF5-E74A-AC06-79C85E85E613}"/>
              </a:ext>
            </a:extLst>
          </p:cNvPr>
          <p:cNvSpPr>
            <a:spLocks noChangeAspect="1"/>
          </p:cNvSpPr>
          <p:nvPr/>
        </p:nvSpPr>
        <p:spPr>
          <a:xfrm>
            <a:off x="4998537" y="1153338"/>
            <a:ext cx="2293124" cy="22931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0" b="1" dirty="0"/>
              <a:t>11%</a:t>
            </a:r>
          </a:p>
          <a:p>
            <a:pPr algn="ctr"/>
            <a:r>
              <a:rPr lang="en-US" sz="2000" dirty="0"/>
              <a:t>Welding</a:t>
            </a:r>
          </a:p>
        </p:txBody>
      </p:sp>
      <p:graphicFrame>
        <p:nvGraphicFramePr>
          <p:cNvPr id="28" name="Table 27">
            <a:extLst>
              <a:ext uri="{FF2B5EF4-FFF2-40B4-BE49-F238E27FC236}">
                <a16:creationId xmlns:a16="http://schemas.microsoft.com/office/drawing/2014/main" id="{F39A30CE-1848-7C45-BA63-07E2382822EE}"/>
              </a:ext>
            </a:extLst>
          </p:cNvPr>
          <p:cNvGraphicFramePr>
            <a:graphicFrameLocks noGrp="1"/>
          </p:cNvGraphicFramePr>
          <p:nvPr>
            <p:extLst>
              <p:ext uri="{D42A27DB-BD31-4B8C-83A1-F6EECF244321}">
                <p14:modId xmlns:p14="http://schemas.microsoft.com/office/powerpoint/2010/main" val="39733828"/>
              </p:ext>
            </p:extLst>
          </p:nvPr>
        </p:nvGraphicFramePr>
        <p:xfrm>
          <a:off x="9309997" y="4199900"/>
          <a:ext cx="2382251" cy="2156448"/>
        </p:xfrm>
        <a:graphic>
          <a:graphicData uri="http://schemas.openxmlformats.org/drawingml/2006/table">
            <a:tbl>
              <a:tblPr/>
              <a:tblGrid>
                <a:gridCol w="1992607">
                  <a:extLst>
                    <a:ext uri="{9D8B030D-6E8A-4147-A177-3AD203B41FA5}">
                      <a16:colId xmlns:a16="http://schemas.microsoft.com/office/drawing/2014/main" val="2313983836"/>
                    </a:ext>
                  </a:extLst>
                </a:gridCol>
                <a:gridCol w="389644">
                  <a:extLst>
                    <a:ext uri="{9D8B030D-6E8A-4147-A177-3AD203B41FA5}">
                      <a16:colId xmlns:a16="http://schemas.microsoft.com/office/drawing/2014/main" val="2498120565"/>
                    </a:ext>
                  </a:extLst>
                </a:gridCol>
              </a:tblGrid>
              <a:tr h="269556">
                <a:tc>
                  <a:txBody>
                    <a:bodyPr/>
                    <a:lstStyle/>
                    <a:p>
                      <a:r>
                        <a:rPr lang="en-GB" sz="1400" b="1" dirty="0">
                          <a:effectLst/>
                          <a:latin typeface="+mn-lt"/>
                        </a:rPr>
                        <a:t>Other uses</a:t>
                      </a:r>
                    </a:p>
                  </a:txBody>
                  <a:tcPr marL="47625" marR="47625" marT="0" marB="0" anchor="ctr">
                    <a:lnL w="762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400" b="1" dirty="0">
                          <a:effectLst/>
                          <a:latin typeface="+mn-lt"/>
                        </a:rPr>
                        <a:t>%</a:t>
                      </a:r>
                    </a:p>
                  </a:txBody>
                  <a:tcPr marL="47625" marR="47625" marT="0" marB="0" anchor="ctr">
                    <a:lnL w="9525" cap="flat" cmpd="sng" algn="ctr">
                      <a:noFill/>
                      <a:prstDash val="solid"/>
                      <a:round/>
                      <a:headEnd type="none" w="med" len="med"/>
                      <a:tailEnd type="none" w="med" len="med"/>
                    </a:lnL>
                    <a:lnR w="762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83923"/>
                  </a:ext>
                </a:extLst>
              </a:tr>
              <a:tr h="269556">
                <a:tc>
                  <a:txBody>
                    <a:bodyPr/>
                    <a:lstStyle/>
                    <a:p>
                      <a:r>
                        <a:rPr lang="en-GB" sz="1200" b="1" dirty="0">
                          <a:effectLst/>
                          <a:latin typeface="+mn-lt"/>
                        </a:rPr>
                        <a:t>Other cryogenics</a:t>
                      </a:r>
                    </a:p>
                  </a:txBody>
                  <a:tcPr marL="47625" marR="47625" marT="0" marB="0" anchor="ctr">
                    <a:lnL w="762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dirty="0">
                          <a:effectLst/>
                          <a:latin typeface="+mn-lt"/>
                        </a:rPr>
                        <a:t>9</a:t>
                      </a:r>
                    </a:p>
                  </a:txBody>
                  <a:tcPr marL="47625" marR="47625" marT="0" marB="0" anchor="ctr">
                    <a:lnL w="9525" cap="flat" cmpd="sng" algn="ctr">
                      <a:noFill/>
                      <a:prstDash val="solid"/>
                      <a:round/>
                      <a:headEnd type="none" w="med" len="med"/>
                      <a:tailEnd type="none" w="med" len="med"/>
                    </a:lnL>
                    <a:lnR w="762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7552652"/>
                  </a:ext>
                </a:extLst>
              </a:tr>
              <a:tr h="269556">
                <a:tc>
                  <a:txBody>
                    <a:bodyPr/>
                    <a:lstStyle/>
                    <a:p>
                      <a:r>
                        <a:rPr lang="en-GB" sz="1200" b="1">
                          <a:effectLst/>
                          <a:latin typeface="+mn-lt"/>
                        </a:rPr>
                        <a:t>Other</a:t>
                      </a:r>
                    </a:p>
                  </a:txBody>
                  <a:tcPr marL="47625" marR="47625" marT="0" marB="0" anchor="ctr">
                    <a:lnL w="762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dirty="0">
                          <a:effectLst/>
                          <a:latin typeface="+mn-lt"/>
                        </a:rPr>
                        <a:t>8</a:t>
                      </a:r>
                    </a:p>
                  </a:txBody>
                  <a:tcPr marL="47625" marR="47625" marT="0" marB="0" anchor="ctr">
                    <a:lnL w="9525" cap="flat" cmpd="sng" algn="ctr">
                      <a:noFill/>
                      <a:prstDash val="solid"/>
                      <a:round/>
                      <a:headEnd type="none" w="med" len="med"/>
                      <a:tailEnd type="none" w="med" len="med"/>
                    </a:lnL>
                    <a:lnR w="762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8161470"/>
                  </a:ext>
                </a:extLst>
              </a:tr>
              <a:tr h="269556">
                <a:tc>
                  <a:txBody>
                    <a:bodyPr/>
                    <a:lstStyle/>
                    <a:p>
                      <a:r>
                        <a:rPr lang="en-GB" sz="1200" b="1">
                          <a:effectLst/>
                          <a:latin typeface="+mn-lt"/>
                        </a:rPr>
                        <a:t>Lifting/Balloons</a:t>
                      </a:r>
                    </a:p>
                  </a:txBody>
                  <a:tcPr marL="47625" marR="47625" marT="0" marB="0" anchor="ctr">
                    <a:lnL w="762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a:effectLst/>
                          <a:latin typeface="+mn-lt"/>
                        </a:rPr>
                        <a:t>8</a:t>
                      </a:r>
                    </a:p>
                  </a:txBody>
                  <a:tcPr marL="47625" marR="47625" marT="0" marB="0" anchor="ctr">
                    <a:lnL w="9525" cap="flat" cmpd="sng" algn="ctr">
                      <a:noFill/>
                      <a:prstDash val="solid"/>
                      <a:round/>
                      <a:headEnd type="none" w="med" len="med"/>
                      <a:tailEnd type="none" w="med" len="med"/>
                    </a:lnL>
                    <a:lnR w="762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8743704"/>
                  </a:ext>
                </a:extLst>
              </a:tr>
              <a:tr h="269556">
                <a:tc>
                  <a:txBody>
                    <a:bodyPr/>
                    <a:lstStyle/>
                    <a:p>
                      <a:r>
                        <a:rPr lang="en-GB" sz="1200" b="1" dirty="0">
                          <a:effectLst/>
                          <a:latin typeface="+mn-lt"/>
                        </a:rPr>
                        <a:t>Purging/Space</a:t>
                      </a:r>
                    </a:p>
                  </a:txBody>
                  <a:tcPr marL="47625" marR="47625" marT="0" marB="0" anchor="ctr">
                    <a:lnL w="762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a:effectLst/>
                          <a:latin typeface="+mn-lt"/>
                        </a:rPr>
                        <a:t>6</a:t>
                      </a:r>
                    </a:p>
                  </a:txBody>
                  <a:tcPr marL="47625" marR="47625" marT="0" marB="0" anchor="ctr">
                    <a:lnL w="9525" cap="flat" cmpd="sng" algn="ctr">
                      <a:noFill/>
                      <a:prstDash val="solid"/>
                      <a:round/>
                      <a:headEnd type="none" w="med" len="med"/>
                      <a:tailEnd type="none" w="med" len="med"/>
                    </a:lnL>
                    <a:lnR w="762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6090950"/>
                  </a:ext>
                </a:extLst>
              </a:tr>
              <a:tr h="269556">
                <a:tc>
                  <a:txBody>
                    <a:bodyPr/>
                    <a:lstStyle/>
                    <a:p>
                      <a:r>
                        <a:rPr lang="en-GB" sz="1200" b="1" dirty="0">
                          <a:effectLst/>
                          <a:latin typeface="+mn-lt"/>
                        </a:rPr>
                        <a:t>Leak detection</a:t>
                      </a:r>
                    </a:p>
                  </a:txBody>
                  <a:tcPr marL="47625" marR="47625" marT="0" marB="0" anchor="ctr">
                    <a:lnL w="762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a:effectLst/>
                          <a:latin typeface="+mn-lt"/>
                        </a:rPr>
                        <a:t>5</a:t>
                      </a:r>
                    </a:p>
                  </a:txBody>
                  <a:tcPr marL="47625" marR="47625" marT="0" marB="0" anchor="ctr">
                    <a:lnL w="9525" cap="flat" cmpd="sng" algn="ctr">
                      <a:noFill/>
                      <a:prstDash val="solid"/>
                      <a:round/>
                      <a:headEnd type="none" w="med" len="med"/>
                      <a:tailEnd type="none" w="med" len="med"/>
                    </a:lnL>
                    <a:lnR w="762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1699921"/>
                  </a:ext>
                </a:extLst>
              </a:tr>
              <a:tr h="269556">
                <a:tc>
                  <a:txBody>
                    <a:bodyPr/>
                    <a:lstStyle/>
                    <a:p>
                      <a:r>
                        <a:rPr lang="en-GB" sz="1200" b="1" dirty="0">
                          <a:effectLst/>
                          <a:latin typeface="+mn-lt"/>
                        </a:rPr>
                        <a:t>Controlled atmospheres</a:t>
                      </a:r>
                    </a:p>
                  </a:txBody>
                  <a:tcPr marL="47625" marR="47625" marT="0" marB="0" anchor="ctr">
                    <a:lnL w="762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dirty="0">
                          <a:effectLst/>
                          <a:latin typeface="+mn-lt"/>
                        </a:rPr>
                        <a:t>3</a:t>
                      </a:r>
                    </a:p>
                  </a:txBody>
                  <a:tcPr marL="47625" marR="47625" marT="0" marB="0" anchor="ctr">
                    <a:lnL w="9525" cap="flat" cmpd="sng" algn="ctr">
                      <a:noFill/>
                      <a:prstDash val="solid"/>
                      <a:round/>
                      <a:headEnd type="none" w="med" len="med"/>
                      <a:tailEnd type="none" w="med" len="med"/>
                    </a:lnL>
                    <a:lnR w="762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582275"/>
                  </a:ext>
                </a:extLst>
              </a:tr>
              <a:tr h="269556">
                <a:tc>
                  <a:txBody>
                    <a:bodyPr/>
                    <a:lstStyle/>
                    <a:p>
                      <a:r>
                        <a:rPr lang="en-GB" sz="1200" b="1" dirty="0">
                          <a:effectLst/>
                          <a:latin typeface="+mn-lt"/>
                        </a:rPr>
                        <a:t>Breathing mixtures</a:t>
                      </a:r>
                    </a:p>
                  </a:txBody>
                  <a:tcPr marL="47625" marR="47625" marT="0" marB="0" anchor="ctr">
                    <a:lnL w="762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dirty="0">
                          <a:effectLst/>
                          <a:latin typeface="+mn-lt"/>
                        </a:rPr>
                        <a:t>3</a:t>
                      </a:r>
                    </a:p>
                  </a:txBody>
                  <a:tcPr marL="47625" marR="47625" marT="0" marB="0" anchor="ctr">
                    <a:lnL w="9525" cap="flat" cmpd="sng" algn="ctr">
                      <a:noFill/>
                      <a:prstDash val="solid"/>
                      <a:round/>
                      <a:headEnd type="none" w="med" len="med"/>
                      <a:tailEnd type="none" w="med" len="med"/>
                    </a:lnL>
                    <a:lnR w="7620" cap="flat" cmpd="sng" algn="ctr">
                      <a:noFill/>
                      <a:prstDash val="solid"/>
                      <a:round/>
                      <a:headEnd type="none" w="med" len="med"/>
                      <a:tailEnd type="none" w="med" len="med"/>
                    </a:lnR>
                    <a:lnT w="9525" cap="flat" cmpd="sng" algn="ctr">
                      <a:noFill/>
                      <a:prstDash val="solid"/>
                      <a:round/>
                      <a:headEnd type="none" w="med" len="med"/>
                      <a:tailEnd type="none" w="med" len="med"/>
                    </a:lnT>
                    <a:lnB w="762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050317"/>
                  </a:ext>
                </a:extLst>
              </a:tr>
            </a:tbl>
          </a:graphicData>
        </a:graphic>
      </p:graphicFrame>
      <p:sp>
        <p:nvSpPr>
          <p:cNvPr id="31" name="Slide Number Placeholder 30">
            <a:extLst>
              <a:ext uri="{FF2B5EF4-FFF2-40B4-BE49-F238E27FC236}">
                <a16:creationId xmlns:a16="http://schemas.microsoft.com/office/drawing/2014/main" id="{2C744CC7-FFAA-BD43-8521-303AB329413F}"/>
              </a:ext>
            </a:extLst>
          </p:cNvPr>
          <p:cNvSpPr>
            <a:spLocks noGrp="1"/>
          </p:cNvSpPr>
          <p:nvPr>
            <p:ph type="sldNum" sz="quarter" idx="12"/>
          </p:nvPr>
        </p:nvSpPr>
        <p:spPr/>
        <p:txBody>
          <a:bodyPr/>
          <a:lstStyle/>
          <a:p>
            <a:fld id="{63534BAC-580A-FB41-9A6F-E1BBDA08BEE2}" type="slidenum">
              <a:rPr lang="en-US" smtClean="0"/>
              <a:pPr/>
              <a:t>4</a:t>
            </a:fld>
            <a:endParaRPr lang="en-US"/>
          </a:p>
        </p:txBody>
      </p:sp>
      <p:sp>
        <p:nvSpPr>
          <p:cNvPr id="18" name="Oval 17">
            <a:extLst>
              <a:ext uri="{FF2B5EF4-FFF2-40B4-BE49-F238E27FC236}">
                <a16:creationId xmlns:a16="http://schemas.microsoft.com/office/drawing/2014/main" id="{38BF2BB3-6631-1048-99C2-0700C08F147E}"/>
              </a:ext>
            </a:extLst>
          </p:cNvPr>
          <p:cNvSpPr>
            <a:spLocks noChangeAspect="1"/>
          </p:cNvSpPr>
          <p:nvPr/>
        </p:nvSpPr>
        <p:spPr>
          <a:xfrm>
            <a:off x="7635262" y="1511538"/>
            <a:ext cx="2293124" cy="22931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0" b="1" dirty="0"/>
              <a:t>10%</a:t>
            </a:r>
          </a:p>
          <a:p>
            <a:pPr algn="ctr"/>
            <a:r>
              <a:rPr lang="en-US" sz="2000" dirty="0"/>
              <a:t>Basic</a:t>
            </a:r>
          </a:p>
          <a:p>
            <a:pPr algn="ctr"/>
            <a:r>
              <a:rPr lang="en-US" sz="2000" dirty="0"/>
              <a:t>research</a:t>
            </a:r>
          </a:p>
        </p:txBody>
      </p:sp>
    </p:spTree>
    <p:extLst>
      <p:ext uri="{BB962C8B-B14F-4D97-AF65-F5344CB8AC3E}">
        <p14:creationId xmlns:p14="http://schemas.microsoft.com/office/powerpoint/2010/main" val="3951818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9DCAB-E835-3745-9E88-4F66CCD62E9E}"/>
              </a:ext>
            </a:extLst>
          </p:cNvPr>
          <p:cNvSpPr>
            <a:spLocks noGrp="1"/>
          </p:cNvSpPr>
          <p:nvPr>
            <p:ph type="title"/>
          </p:nvPr>
        </p:nvSpPr>
        <p:spPr/>
        <p:txBody>
          <a:bodyPr/>
          <a:lstStyle/>
          <a:p>
            <a:r>
              <a:rPr lang="en-US" dirty="0"/>
              <a:t>Helium in industry</a:t>
            </a:r>
          </a:p>
        </p:txBody>
      </p:sp>
      <p:graphicFrame>
        <p:nvGraphicFramePr>
          <p:cNvPr id="4" name="Table 4">
            <a:extLst>
              <a:ext uri="{FF2B5EF4-FFF2-40B4-BE49-F238E27FC236}">
                <a16:creationId xmlns:a16="http://schemas.microsoft.com/office/drawing/2014/main" id="{5EF98F73-DCF5-034D-806F-8E5E11F5EBDF}"/>
              </a:ext>
            </a:extLst>
          </p:cNvPr>
          <p:cNvGraphicFramePr>
            <a:graphicFrameLocks noGrp="1"/>
          </p:cNvGraphicFramePr>
          <p:nvPr>
            <p:ph idx="1"/>
            <p:extLst>
              <p:ext uri="{D42A27DB-BD31-4B8C-83A1-F6EECF244321}">
                <p14:modId xmlns:p14="http://schemas.microsoft.com/office/powerpoint/2010/main" val="2291655473"/>
              </p:ext>
            </p:extLst>
          </p:nvPr>
        </p:nvGraphicFramePr>
        <p:xfrm>
          <a:off x="1315279" y="1751927"/>
          <a:ext cx="8738938" cy="5043830"/>
        </p:xfrm>
        <a:graphic>
          <a:graphicData uri="http://schemas.openxmlformats.org/drawingml/2006/table">
            <a:tbl>
              <a:tblPr firstRow="1" bandRow="1">
                <a:tableStyleId>{5C22544A-7EE6-4342-B048-85BDC9FD1C3A}</a:tableStyleId>
              </a:tblPr>
              <a:tblGrid>
                <a:gridCol w="4369469">
                  <a:extLst>
                    <a:ext uri="{9D8B030D-6E8A-4147-A177-3AD203B41FA5}">
                      <a16:colId xmlns:a16="http://schemas.microsoft.com/office/drawing/2014/main" val="1790451943"/>
                    </a:ext>
                  </a:extLst>
                </a:gridCol>
                <a:gridCol w="4369469">
                  <a:extLst>
                    <a:ext uri="{9D8B030D-6E8A-4147-A177-3AD203B41FA5}">
                      <a16:colId xmlns:a16="http://schemas.microsoft.com/office/drawing/2014/main" val="2420537194"/>
                    </a:ext>
                  </a:extLst>
                </a:gridCol>
              </a:tblGrid>
              <a:tr h="2521915">
                <a:tc>
                  <a:txBody>
                    <a:bodyPr/>
                    <a:lstStyle/>
                    <a:p>
                      <a:endParaRPr lang="en-US" sz="1400" b="1" kern="1200" dirty="0">
                        <a:solidFill>
                          <a:sysClr val="windowText" lastClr="000000"/>
                        </a:solidFill>
                        <a:effectLst/>
                        <a:latin typeface="+mn-lt"/>
                        <a:ea typeface="+mn-ea"/>
                        <a:cs typeface="+mn-cs"/>
                      </a:endParaRPr>
                    </a:p>
                    <a:p>
                      <a:endParaRPr lang="en-US" sz="1400" b="1" kern="1200" dirty="0">
                        <a:solidFill>
                          <a:sysClr val="windowText" lastClr="000000"/>
                        </a:solidFill>
                        <a:effectLst/>
                        <a:latin typeface="+mn-lt"/>
                        <a:ea typeface="+mn-ea"/>
                        <a:cs typeface="+mn-cs"/>
                      </a:endParaRPr>
                    </a:p>
                    <a:p>
                      <a:endParaRPr lang="en-US" sz="1400" b="1" kern="1200" dirty="0">
                        <a:solidFill>
                          <a:sysClr val="windowText" lastClr="000000"/>
                        </a:solidFill>
                        <a:effectLst/>
                        <a:latin typeface="+mn-lt"/>
                        <a:ea typeface="+mn-ea"/>
                        <a:cs typeface="+mn-cs"/>
                      </a:endParaRPr>
                    </a:p>
                    <a:p>
                      <a:r>
                        <a:rPr lang="en-US" sz="1400" b="1" kern="1200" dirty="0">
                          <a:solidFill>
                            <a:sysClr val="windowText" lastClr="000000"/>
                          </a:solidFill>
                          <a:effectLst/>
                          <a:latin typeface="+mn-lt"/>
                          <a:ea typeface="+mn-ea"/>
                          <a:cs typeface="+mn-cs"/>
                        </a:rPr>
                        <a:t>MRI scanners</a:t>
                      </a:r>
                      <a:endParaRPr lang="en-GB" sz="1400" b="1" kern="1200" dirty="0">
                        <a:solidFill>
                          <a:sysClr val="windowText" lastClr="000000"/>
                        </a:solidFill>
                        <a:effectLst/>
                        <a:latin typeface="+mn-lt"/>
                        <a:ea typeface="+mn-ea"/>
                        <a:cs typeface="+mn-cs"/>
                      </a:endParaRPr>
                    </a:p>
                    <a:p>
                      <a:r>
                        <a:rPr lang="en-US" sz="1200" b="0" i="0" kern="1200" dirty="0">
                          <a:solidFill>
                            <a:sysClr val="windowText" lastClr="000000"/>
                          </a:solidFill>
                          <a:effectLst/>
                          <a:latin typeface="+mn-lt"/>
                          <a:ea typeface="+mn-ea"/>
                          <a:cs typeface="+mn-cs"/>
                        </a:rPr>
                        <a:t>Liquid helium is necessary to keep the superconducting magnets cold in MRI machines. This is due to a superconducting magnet’s quantum properties – being kept near absolute zero greatly increases the magnetic field</a:t>
                      </a:r>
                      <a:endParaRPr lang="en-GB" sz="1200" b="0" i="0" kern="1200" dirty="0">
                        <a:solidFill>
                          <a:sysClr val="windowText" lastClr="000000"/>
                        </a:solidFill>
                        <a:effectLst/>
                        <a:latin typeface="+mn-lt"/>
                        <a:ea typeface="+mn-ea"/>
                        <a:cs typeface="+mn-cs"/>
                      </a:endParaRPr>
                    </a:p>
                    <a:p>
                      <a:endParaRPr lang="en-US" sz="1200" dirty="0">
                        <a:solidFill>
                          <a:sysClr val="windowText" lastClr="000000"/>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400" b="1" kern="1200" dirty="0">
                        <a:solidFill>
                          <a:sysClr val="windowText" lastClr="000000"/>
                        </a:solidFill>
                        <a:effectLst/>
                        <a:latin typeface="+mn-lt"/>
                        <a:ea typeface="+mn-ea"/>
                        <a:cs typeface="+mn-cs"/>
                      </a:endParaRPr>
                    </a:p>
                    <a:p>
                      <a:endParaRPr lang="en-US" sz="1400" b="1" kern="1200" dirty="0">
                        <a:solidFill>
                          <a:sysClr val="windowText" lastClr="000000"/>
                        </a:solidFill>
                        <a:effectLst/>
                        <a:latin typeface="+mn-lt"/>
                        <a:ea typeface="+mn-ea"/>
                        <a:cs typeface="+mn-cs"/>
                      </a:endParaRPr>
                    </a:p>
                    <a:p>
                      <a:endParaRPr lang="en-US" sz="1400" b="1" kern="1200" dirty="0">
                        <a:solidFill>
                          <a:sysClr val="windowText" lastClr="000000"/>
                        </a:solidFill>
                        <a:effectLst/>
                        <a:latin typeface="+mn-lt"/>
                        <a:ea typeface="+mn-ea"/>
                        <a:cs typeface="+mn-cs"/>
                      </a:endParaRPr>
                    </a:p>
                    <a:p>
                      <a:r>
                        <a:rPr lang="en-US" sz="1400" b="1" kern="1200" dirty="0">
                          <a:solidFill>
                            <a:sysClr val="windowText" lastClr="000000"/>
                          </a:solidFill>
                          <a:effectLst/>
                          <a:latin typeface="+mn-lt"/>
                          <a:ea typeface="+mn-ea"/>
                          <a:cs typeface="+mn-cs"/>
                        </a:rPr>
                        <a:t>Space exploration</a:t>
                      </a:r>
                      <a:endParaRPr lang="en-GB" sz="1400" b="1" kern="1200" dirty="0">
                        <a:solidFill>
                          <a:sysClr val="windowText" lastClr="000000"/>
                        </a:solidFill>
                        <a:effectLst/>
                        <a:latin typeface="+mn-lt"/>
                        <a:ea typeface="+mn-ea"/>
                        <a:cs typeface="+mn-cs"/>
                      </a:endParaRPr>
                    </a:p>
                    <a:p>
                      <a:r>
                        <a:rPr lang="en-US" sz="1200" b="0" i="0" kern="1200" dirty="0">
                          <a:solidFill>
                            <a:sysClr val="windowText" lastClr="000000"/>
                          </a:solidFill>
                          <a:effectLst/>
                          <a:latin typeface="+mn-lt"/>
                          <a:ea typeface="+mn-ea"/>
                          <a:cs typeface="+mn-cs"/>
                        </a:rPr>
                        <a:t>Helium is used to purge fuel tanks in rockets before take-off and to </a:t>
                      </a:r>
                      <a:r>
                        <a:rPr lang="en-US" sz="1200" b="0" i="0" kern="1200" dirty="0" err="1">
                          <a:solidFill>
                            <a:sysClr val="windowText" lastClr="000000"/>
                          </a:solidFill>
                          <a:effectLst/>
                          <a:latin typeface="+mn-lt"/>
                          <a:ea typeface="+mn-ea"/>
                          <a:cs typeface="+mn-cs"/>
                        </a:rPr>
                        <a:t>pressurise</a:t>
                      </a:r>
                      <a:r>
                        <a:rPr lang="en-US" sz="1200" b="0" i="0" kern="1200" dirty="0">
                          <a:solidFill>
                            <a:sysClr val="windowText" lastClr="000000"/>
                          </a:solidFill>
                          <a:effectLst/>
                          <a:latin typeface="+mn-lt"/>
                          <a:ea typeface="+mn-ea"/>
                          <a:cs typeface="+mn-cs"/>
                        </a:rPr>
                        <a:t> the fuel in order to force it into the rocket engines</a:t>
                      </a:r>
                      <a:endParaRPr lang="en-GB" sz="1200" b="0" i="0" kern="1200" dirty="0">
                        <a:solidFill>
                          <a:sysClr val="windowText" lastClr="000000"/>
                        </a:solidFill>
                        <a:effectLst/>
                        <a:latin typeface="+mn-lt"/>
                        <a:ea typeface="+mn-ea"/>
                        <a:cs typeface="+mn-cs"/>
                      </a:endParaRPr>
                    </a:p>
                    <a:p>
                      <a:endParaRPr lang="en-US" sz="1200" dirty="0">
                        <a:solidFill>
                          <a:sysClr val="windowText" lastClr="000000"/>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8923352"/>
                  </a:ext>
                </a:extLst>
              </a:tr>
              <a:tr h="2521915">
                <a:tc>
                  <a:txBody>
                    <a:bodyPr/>
                    <a:lstStyle/>
                    <a:p>
                      <a:endParaRPr lang="en-US" sz="1400" b="1" kern="1200" dirty="0">
                        <a:solidFill>
                          <a:sysClr val="windowText" lastClr="000000"/>
                        </a:solidFill>
                        <a:effectLst/>
                        <a:latin typeface="+mn-lt"/>
                        <a:ea typeface="+mn-ea"/>
                        <a:cs typeface="+mn-cs"/>
                      </a:endParaRPr>
                    </a:p>
                    <a:p>
                      <a:endParaRPr lang="en-US" sz="1400" b="1" kern="1200" dirty="0">
                        <a:solidFill>
                          <a:sysClr val="windowText" lastClr="000000"/>
                        </a:solidFill>
                        <a:effectLst/>
                        <a:latin typeface="+mn-lt"/>
                        <a:ea typeface="+mn-ea"/>
                        <a:cs typeface="+mn-cs"/>
                      </a:endParaRPr>
                    </a:p>
                    <a:p>
                      <a:endParaRPr lang="en-US" sz="1400" b="1" kern="1200" dirty="0">
                        <a:solidFill>
                          <a:sysClr val="windowText" lastClr="000000"/>
                        </a:solidFill>
                        <a:effectLst/>
                        <a:latin typeface="+mn-lt"/>
                        <a:ea typeface="+mn-ea"/>
                        <a:cs typeface="+mn-cs"/>
                      </a:endParaRPr>
                    </a:p>
                    <a:p>
                      <a:r>
                        <a:rPr lang="en-US" sz="1400" b="1" kern="1200" dirty="0">
                          <a:solidFill>
                            <a:sysClr val="windowText" lastClr="000000"/>
                          </a:solidFill>
                          <a:effectLst/>
                          <a:latin typeface="+mn-lt"/>
                          <a:ea typeface="+mn-ea"/>
                          <a:cs typeface="+mn-cs"/>
                        </a:rPr>
                        <a:t>High-tech data </a:t>
                      </a:r>
                      <a:r>
                        <a:rPr lang="en-US" sz="1400" b="1" kern="1200" dirty="0" err="1">
                          <a:solidFill>
                            <a:sysClr val="windowText" lastClr="000000"/>
                          </a:solidFill>
                          <a:effectLst/>
                          <a:latin typeface="+mn-lt"/>
                          <a:ea typeface="+mn-ea"/>
                          <a:cs typeface="+mn-cs"/>
                        </a:rPr>
                        <a:t>centres</a:t>
                      </a:r>
                      <a:endParaRPr lang="en-GB" sz="1400" b="1" kern="1200" dirty="0">
                        <a:solidFill>
                          <a:sysClr val="windowText" lastClr="000000"/>
                        </a:solidFill>
                        <a:effectLst/>
                        <a:latin typeface="+mn-lt"/>
                        <a:ea typeface="+mn-ea"/>
                        <a:cs typeface="+mn-cs"/>
                      </a:endParaRPr>
                    </a:p>
                    <a:p>
                      <a:r>
                        <a:rPr lang="en-US" sz="1200" b="0" i="0" kern="1200" dirty="0">
                          <a:solidFill>
                            <a:sysClr val="windowText" lastClr="000000"/>
                          </a:solidFill>
                          <a:effectLst/>
                          <a:latin typeface="+mn-lt"/>
                          <a:ea typeface="+mn-ea"/>
                          <a:cs typeface="+mn-cs"/>
                        </a:rPr>
                        <a:t>Helium-filled, high-capacity hard drives increase capacity by 50% and energy efficiency by over 20% </a:t>
                      </a:r>
                      <a:br>
                        <a:rPr lang="en-US" sz="1200" b="0" i="0" kern="1200" dirty="0">
                          <a:solidFill>
                            <a:sysClr val="windowText" lastClr="000000"/>
                          </a:solidFill>
                          <a:effectLst/>
                          <a:latin typeface="+mn-lt"/>
                          <a:ea typeface="+mn-ea"/>
                          <a:cs typeface="+mn-cs"/>
                        </a:rPr>
                      </a:br>
                      <a:r>
                        <a:rPr lang="en-US" sz="1200" b="0" i="0" kern="1200" dirty="0">
                          <a:solidFill>
                            <a:sysClr val="windowText" lastClr="000000"/>
                          </a:solidFill>
                          <a:effectLst/>
                          <a:latin typeface="+mn-lt"/>
                          <a:ea typeface="+mn-ea"/>
                          <a:cs typeface="+mn-cs"/>
                        </a:rPr>
                        <a:t>and are used to power industry’s largest data </a:t>
                      </a:r>
                      <a:r>
                        <a:rPr lang="en-US" sz="1200" b="0" i="0" kern="1200" dirty="0" err="1">
                          <a:solidFill>
                            <a:sysClr val="windowText" lastClr="000000"/>
                          </a:solidFill>
                          <a:effectLst/>
                          <a:latin typeface="+mn-lt"/>
                          <a:ea typeface="+mn-ea"/>
                          <a:cs typeface="+mn-cs"/>
                        </a:rPr>
                        <a:t>centres</a:t>
                      </a:r>
                      <a:r>
                        <a:rPr lang="en-US" sz="1200" b="0" i="0" kern="1200" dirty="0">
                          <a:solidFill>
                            <a:sysClr val="windowText" lastClr="000000"/>
                          </a:solidFill>
                          <a:effectLst/>
                          <a:latin typeface="+mn-lt"/>
                          <a:ea typeface="+mn-ea"/>
                          <a:cs typeface="+mn-cs"/>
                        </a:rPr>
                        <a:t> including Netflix and Amazon</a:t>
                      </a:r>
                      <a:endParaRPr lang="en-GB" sz="1200" b="0" i="0" kern="1200" dirty="0">
                        <a:solidFill>
                          <a:sysClr val="windowText" lastClr="000000"/>
                        </a:solidFill>
                        <a:effectLst/>
                        <a:latin typeface="+mn-lt"/>
                        <a:ea typeface="+mn-ea"/>
                        <a:cs typeface="+mn-cs"/>
                      </a:endParaRPr>
                    </a:p>
                    <a:p>
                      <a:endParaRPr lang="en-US" sz="1200" dirty="0">
                        <a:solidFill>
                          <a:sysClr val="windowText" lastClr="000000"/>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400" b="1" kern="1200" dirty="0">
                        <a:solidFill>
                          <a:sysClr val="windowText" lastClr="000000"/>
                        </a:solidFill>
                        <a:effectLst/>
                        <a:latin typeface="+mn-lt"/>
                        <a:ea typeface="+mn-ea"/>
                        <a:cs typeface="+mn-cs"/>
                      </a:endParaRPr>
                    </a:p>
                    <a:p>
                      <a:endParaRPr lang="en-US" sz="1400" b="1" kern="1200" dirty="0">
                        <a:solidFill>
                          <a:sysClr val="windowText" lastClr="000000"/>
                        </a:solidFill>
                        <a:effectLst/>
                        <a:latin typeface="+mn-lt"/>
                        <a:ea typeface="+mn-ea"/>
                        <a:cs typeface="+mn-cs"/>
                      </a:endParaRPr>
                    </a:p>
                    <a:p>
                      <a:endParaRPr lang="en-US" sz="1400" b="1" kern="1200" dirty="0">
                        <a:solidFill>
                          <a:sysClr val="windowText" lastClr="000000"/>
                        </a:solidFill>
                        <a:effectLst/>
                        <a:latin typeface="+mn-lt"/>
                        <a:ea typeface="+mn-ea"/>
                        <a:cs typeface="+mn-cs"/>
                      </a:endParaRPr>
                    </a:p>
                    <a:p>
                      <a:r>
                        <a:rPr lang="en-US" sz="1400" b="1" kern="1200" dirty="0">
                          <a:solidFill>
                            <a:sysClr val="windowText" lastClr="000000"/>
                          </a:solidFill>
                          <a:effectLst/>
                          <a:latin typeface="+mn-lt"/>
                          <a:ea typeface="+mn-ea"/>
                          <a:cs typeface="+mn-cs"/>
                        </a:rPr>
                        <a:t>Airships</a:t>
                      </a:r>
                      <a:endParaRPr lang="en-GB" sz="1400" b="1" kern="1200" dirty="0">
                        <a:solidFill>
                          <a:sysClr val="windowText" lastClr="000000"/>
                        </a:solidFill>
                        <a:effectLst/>
                        <a:latin typeface="+mn-lt"/>
                        <a:ea typeface="+mn-ea"/>
                        <a:cs typeface="+mn-cs"/>
                      </a:endParaRPr>
                    </a:p>
                    <a:p>
                      <a:r>
                        <a:rPr lang="en-US" sz="1200" b="0" i="0" kern="1200" dirty="0">
                          <a:solidFill>
                            <a:sysClr val="windowText" lastClr="000000"/>
                          </a:solidFill>
                          <a:effectLst/>
                          <a:latin typeface="+mn-lt"/>
                          <a:ea typeface="+mn-ea"/>
                          <a:cs typeface="+mn-cs"/>
                        </a:rPr>
                        <a:t>Airships are set to play a growing role in global supply and logistics. Lockheed Martin has signed its first contract for a hybrid helium airship. </a:t>
                      </a:r>
                      <a:r>
                        <a:rPr lang="en-US" sz="1200" b="0" i="0" kern="1200" dirty="0" err="1">
                          <a:solidFill>
                            <a:sysClr val="windowText" lastClr="000000"/>
                          </a:solidFill>
                          <a:effectLst/>
                          <a:latin typeface="+mn-lt"/>
                          <a:ea typeface="+mn-ea"/>
                          <a:cs typeface="+mn-cs"/>
                        </a:rPr>
                        <a:t>Straightline</a:t>
                      </a:r>
                      <a:r>
                        <a:rPr lang="en-US" sz="1200" b="0" i="0" kern="1200" dirty="0">
                          <a:solidFill>
                            <a:sysClr val="windowText" lastClr="000000"/>
                          </a:solidFill>
                          <a:effectLst/>
                          <a:latin typeface="+mn-lt"/>
                          <a:ea typeface="+mn-ea"/>
                          <a:cs typeface="+mn-cs"/>
                        </a:rPr>
                        <a:t> Aviation intends to purchase 12 of the airships that measure nearly a football field long</a:t>
                      </a:r>
                      <a:endParaRPr lang="en-GB" sz="1200" b="0" i="0" kern="1200" dirty="0">
                        <a:solidFill>
                          <a:sysClr val="windowText" lastClr="000000"/>
                        </a:solidFill>
                        <a:effectLst/>
                        <a:latin typeface="+mn-lt"/>
                        <a:ea typeface="+mn-ea"/>
                        <a:cs typeface="+mn-cs"/>
                      </a:endParaRPr>
                    </a:p>
                    <a:p>
                      <a:endParaRPr lang="en-US" sz="1200" dirty="0">
                        <a:solidFill>
                          <a:sysClr val="windowText" lastClr="000000"/>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598226"/>
                  </a:ext>
                </a:extLst>
              </a:tr>
            </a:tbl>
          </a:graphicData>
        </a:graphic>
      </p:graphicFrame>
      <p:pic>
        <p:nvPicPr>
          <p:cNvPr id="6146" name="Picture 2">
            <a:extLst>
              <a:ext uri="{FF2B5EF4-FFF2-40B4-BE49-F238E27FC236}">
                <a16:creationId xmlns:a16="http://schemas.microsoft.com/office/drawing/2014/main" id="{AE4E7799-E817-A340-A171-CC923658780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156346" y="1325558"/>
            <a:ext cx="1330748"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E4005C63-D4BE-CD45-B22F-3FDA8E376B8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302133" y="1325558"/>
            <a:ext cx="515369"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31D580BA-7143-8943-A789-4F9B7A5D1C0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582133" y="4336756"/>
            <a:ext cx="1440000" cy="5905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B7266243-E9E7-AF41-961A-ABAD7BCBABA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465358" y="3974428"/>
            <a:ext cx="966697" cy="1080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E23A9D77-AF72-C04B-A2D3-9C8297029A72}"/>
              </a:ext>
            </a:extLst>
          </p:cNvPr>
          <p:cNvSpPr>
            <a:spLocks noGrp="1"/>
          </p:cNvSpPr>
          <p:nvPr>
            <p:ph type="sldNum" sz="quarter" idx="12"/>
          </p:nvPr>
        </p:nvSpPr>
        <p:spPr/>
        <p:txBody>
          <a:bodyPr/>
          <a:lstStyle/>
          <a:p>
            <a:fld id="{63534BAC-580A-FB41-9A6F-E1BBDA08BEE2}" type="slidenum">
              <a:rPr lang="en-US" smtClean="0"/>
              <a:pPr/>
              <a:t>5</a:t>
            </a:fld>
            <a:endParaRPr lang="en-US"/>
          </a:p>
        </p:txBody>
      </p:sp>
    </p:spTree>
    <p:extLst>
      <p:ext uri="{BB962C8B-B14F-4D97-AF65-F5344CB8AC3E}">
        <p14:creationId xmlns:p14="http://schemas.microsoft.com/office/powerpoint/2010/main" val="2538129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44A0C-7BD2-E94C-B669-75BBCF472679}"/>
              </a:ext>
            </a:extLst>
          </p:cNvPr>
          <p:cNvSpPr>
            <a:spLocks noGrp="1"/>
          </p:cNvSpPr>
          <p:nvPr>
            <p:ph type="title"/>
          </p:nvPr>
        </p:nvSpPr>
        <p:spPr/>
        <p:txBody>
          <a:bodyPr/>
          <a:lstStyle/>
          <a:p>
            <a:r>
              <a:rPr lang="en-US" dirty="0"/>
              <a:t>Helium production </a:t>
            </a:r>
          </a:p>
        </p:txBody>
      </p:sp>
      <p:sp>
        <p:nvSpPr>
          <p:cNvPr id="3" name="Content Placeholder 2">
            <a:extLst>
              <a:ext uri="{FF2B5EF4-FFF2-40B4-BE49-F238E27FC236}">
                <a16:creationId xmlns:a16="http://schemas.microsoft.com/office/drawing/2014/main" id="{C382E8D6-4F30-274D-ABA3-6E8B31132B35}"/>
              </a:ext>
            </a:extLst>
          </p:cNvPr>
          <p:cNvSpPr>
            <a:spLocks noGrp="1"/>
          </p:cNvSpPr>
          <p:nvPr>
            <p:ph idx="1"/>
          </p:nvPr>
        </p:nvSpPr>
        <p:spPr>
          <a:xfrm>
            <a:off x="1156253" y="1206500"/>
            <a:ext cx="4757938" cy="4970463"/>
          </a:xfrm>
        </p:spPr>
        <p:txBody>
          <a:bodyPr>
            <a:normAutofit fontScale="92500" lnSpcReduction="10000"/>
          </a:bodyPr>
          <a:lstStyle/>
          <a:p>
            <a:pPr marL="0" lvl="0" indent="0">
              <a:lnSpc>
                <a:spcPct val="100000"/>
              </a:lnSpc>
              <a:spcBef>
                <a:spcPts val="0"/>
              </a:spcBef>
              <a:spcAft>
                <a:spcPts val="600"/>
              </a:spcAft>
              <a:buNone/>
            </a:pPr>
            <a:r>
              <a:rPr lang="en-US" sz="1600" b="1" dirty="0"/>
              <a:t>The bulk of helium produced today is a by-product of natural gas production </a:t>
            </a:r>
            <a:endParaRPr lang="en-GB" sz="1600" b="1" dirty="0"/>
          </a:p>
          <a:p>
            <a:pPr marL="269875" lvl="1" indent="-238125">
              <a:lnSpc>
                <a:spcPct val="100000"/>
              </a:lnSpc>
              <a:spcBef>
                <a:spcPts val="0"/>
              </a:spcBef>
              <a:spcAft>
                <a:spcPts val="600"/>
              </a:spcAft>
            </a:pPr>
            <a:r>
              <a:rPr lang="en-US" sz="1600" dirty="0" err="1"/>
              <a:t>Decarbonisation</a:t>
            </a:r>
            <a:r>
              <a:rPr lang="en-US" sz="1600" dirty="0"/>
              <a:t> is resulting in less investment in natural gas production</a:t>
            </a:r>
            <a:endParaRPr lang="en-GB" sz="1600" dirty="0"/>
          </a:p>
          <a:p>
            <a:pPr marL="269875" lvl="1" indent="-238125">
              <a:lnSpc>
                <a:spcPct val="100000"/>
              </a:lnSpc>
              <a:spcBef>
                <a:spcPts val="0"/>
              </a:spcBef>
              <a:spcAft>
                <a:spcPts val="600"/>
              </a:spcAft>
            </a:pPr>
            <a:r>
              <a:rPr lang="en-US" sz="1600" dirty="0"/>
              <a:t>Helium will need to be sourced in its own right </a:t>
            </a:r>
            <a:endParaRPr lang="en-GB" sz="1600" dirty="0"/>
          </a:p>
          <a:p>
            <a:pPr marL="0" lvl="0" indent="0">
              <a:lnSpc>
                <a:spcPct val="100000"/>
              </a:lnSpc>
              <a:spcBef>
                <a:spcPts val="0"/>
              </a:spcBef>
              <a:spcAft>
                <a:spcPts val="600"/>
              </a:spcAft>
              <a:buNone/>
            </a:pPr>
            <a:endParaRPr lang="en-US" sz="1600" dirty="0"/>
          </a:p>
          <a:p>
            <a:pPr marL="0" lvl="0" indent="0">
              <a:lnSpc>
                <a:spcPct val="100000"/>
              </a:lnSpc>
              <a:spcBef>
                <a:spcPts val="0"/>
              </a:spcBef>
              <a:spcAft>
                <a:spcPts val="600"/>
              </a:spcAft>
              <a:buNone/>
            </a:pPr>
            <a:r>
              <a:rPr lang="en-US" sz="1600" b="1" dirty="0"/>
              <a:t>Over 90% of the world’s helium supply comes from just three countries</a:t>
            </a:r>
            <a:endParaRPr lang="en-GB" sz="1600" b="1" dirty="0"/>
          </a:p>
          <a:p>
            <a:pPr marL="269875" lvl="1" indent="-238125">
              <a:lnSpc>
                <a:spcPct val="100000"/>
              </a:lnSpc>
              <a:spcBef>
                <a:spcPts val="0"/>
              </a:spcBef>
              <a:spcAft>
                <a:spcPts val="600"/>
              </a:spcAft>
            </a:pPr>
            <a:r>
              <a:rPr lang="en-US" sz="1600" dirty="0"/>
              <a:t>Limited supply can </a:t>
            </a:r>
            <a:r>
              <a:rPr lang="en-US" sz="1600" dirty="0" err="1"/>
              <a:t>destabilise</a:t>
            </a:r>
            <a:r>
              <a:rPr lang="en-US" sz="1600" dirty="0"/>
              <a:t> markets (especially in volatile regions – geopolitical risk in supply chain)</a:t>
            </a:r>
            <a:endParaRPr lang="en-GB" sz="1600" dirty="0"/>
          </a:p>
          <a:p>
            <a:pPr marL="269875" lvl="1" indent="-238125">
              <a:lnSpc>
                <a:spcPct val="100000"/>
              </a:lnSpc>
              <a:spcBef>
                <a:spcPts val="0"/>
              </a:spcBef>
              <a:spcAft>
                <a:spcPts val="600"/>
              </a:spcAft>
            </a:pPr>
            <a:r>
              <a:rPr lang="en-GB" sz="1600" dirty="0"/>
              <a:t>For most of its supply history, the US government has smoothed the helium market within its strategic reserve facility, which is now reaching depletion</a:t>
            </a:r>
          </a:p>
          <a:p>
            <a:pPr marL="269875" lvl="1" indent="-238125">
              <a:lnSpc>
                <a:spcPct val="100000"/>
              </a:lnSpc>
              <a:spcBef>
                <a:spcPts val="0"/>
              </a:spcBef>
              <a:spcAft>
                <a:spcPts val="600"/>
              </a:spcAft>
            </a:pPr>
            <a:r>
              <a:rPr lang="en-GB" sz="1600" dirty="0"/>
              <a:t>EU/Asia relying on long distance importation (high carbon footprint in existing supply chain)</a:t>
            </a:r>
          </a:p>
          <a:p>
            <a:pPr marL="269875" lvl="1" indent="-238125">
              <a:lnSpc>
                <a:spcPct val="100000"/>
              </a:lnSpc>
              <a:spcBef>
                <a:spcPts val="0"/>
              </a:spcBef>
              <a:spcAft>
                <a:spcPts val="600"/>
              </a:spcAft>
            </a:pPr>
            <a:r>
              <a:rPr lang="en-US" sz="1600" dirty="0"/>
              <a:t>Russia has plans to greatly increase its supply but project delays are likely</a:t>
            </a:r>
            <a:endParaRPr lang="en-GB" sz="1600" dirty="0"/>
          </a:p>
          <a:p>
            <a:pPr marL="0" indent="0">
              <a:lnSpc>
                <a:spcPct val="100000"/>
              </a:lnSpc>
              <a:spcBef>
                <a:spcPts val="0"/>
              </a:spcBef>
              <a:spcAft>
                <a:spcPts val="600"/>
              </a:spcAft>
              <a:buNone/>
            </a:pPr>
            <a:endParaRPr lang="en-US" sz="1600" dirty="0"/>
          </a:p>
        </p:txBody>
      </p:sp>
      <p:graphicFrame>
        <p:nvGraphicFramePr>
          <p:cNvPr id="5" name="Chart 4">
            <a:extLst>
              <a:ext uri="{FF2B5EF4-FFF2-40B4-BE49-F238E27FC236}">
                <a16:creationId xmlns:a16="http://schemas.microsoft.com/office/drawing/2014/main" id="{4D8080BC-00B9-F94F-80E0-A06C6976B442}"/>
              </a:ext>
            </a:extLst>
          </p:cNvPr>
          <p:cNvGraphicFramePr/>
          <p:nvPr>
            <p:extLst>
              <p:ext uri="{D42A27DB-BD31-4B8C-83A1-F6EECF244321}">
                <p14:modId xmlns:p14="http://schemas.microsoft.com/office/powerpoint/2010/main" val="1965058269"/>
              </p:ext>
            </p:extLst>
          </p:nvPr>
        </p:nvGraphicFramePr>
        <p:xfrm>
          <a:off x="5569420" y="860611"/>
          <a:ext cx="6277810" cy="5860863"/>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a:extLst>
              <a:ext uri="{FF2B5EF4-FFF2-40B4-BE49-F238E27FC236}">
                <a16:creationId xmlns:a16="http://schemas.microsoft.com/office/drawing/2014/main" id="{62C6CBA2-8D0A-D441-ADD3-A42F496BBD7E}"/>
              </a:ext>
            </a:extLst>
          </p:cNvPr>
          <p:cNvSpPr>
            <a:spLocks noGrp="1"/>
          </p:cNvSpPr>
          <p:nvPr>
            <p:ph type="sldNum" sz="quarter" idx="12"/>
          </p:nvPr>
        </p:nvSpPr>
        <p:spPr/>
        <p:txBody>
          <a:bodyPr/>
          <a:lstStyle/>
          <a:p>
            <a:fld id="{63534BAC-580A-FB41-9A6F-E1BBDA08BEE2}" type="slidenum">
              <a:rPr lang="en-US" smtClean="0"/>
              <a:pPr/>
              <a:t>6</a:t>
            </a:fld>
            <a:endParaRPr lang="en-US"/>
          </a:p>
        </p:txBody>
      </p:sp>
    </p:spTree>
    <p:extLst>
      <p:ext uri="{BB962C8B-B14F-4D97-AF65-F5344CB8AC3E}">
        <p14:creationId xmlns:p14="http://schemas.microsoft.com/office/powerpoint/2010/main" val="2980290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A rocket taking off from a launch pad&#10;&#10;Description automatically generated with medium confidence">
            <a:extLst>
              <a:ext uri="{FF2B5EF4-FFF2-40B4-BE49-F238E27FC236}">
                <a16:creationId xmlns:a16="http://schemas.microsoft.com/office/drawing/2014/main" id="{B8C5A6AA-B96D-0846-B529-31E174FF958C}"/>
              </a:ext>
            </a:extLst>
          </p:cNvPr>
          <p:cNvPicPr>
            <a:picLocks noGrp="1" noChangeAspect="1"/>
          </p:cNvPicPr>
          <p:nvPr>
            <p:ph type="pic" sz="quarter" idx="13"/>
          </p:nvPr>
        </p:nvPicPr>
        <p:blipFill rotWithShape="1">
          <a:blip r:embed="rId2"/>
          <a:srcRect l="24583" r="40633" b="30941"/>
          <a:stretch/>
        </p:blipFill>
        <p:spPr>
          <a:xfrm flipH="1">
            <a:off x="690130" y="0"/>
            <a:ext cx="5181600" cy="6858000"/>
          </a:xfrm>
        </p:spPr>
      </p:pic>
      <p:sp>
        <p:nvSpPr>
          <p:cNvPr id="29" name="Slide Number Placeholder 28">
            <a:extLst>
              <a:ext uri="{FF2B5EF4-FFF2-40B4-BE49-F238E27FC236}">
                <a16:creationId xmlns:a16="http://schemas.microsoft.com/office/drawing/2014/main" id="{BA24D557-6AFD-A84C-BAA4-6FAA1C728D27}"/>
              </a:ext>
            </a:extLst>
          </p:cNvPr>
          <p:cNvSpPr>
            <a:spLocks noGrp="1"/>
          </p:cNvSpPr>
          <p:nvPr>
            <p:ph type="sldNum" sz="quarter" idx="12"/>
          </p:nvPr>
        </p:nvSpPr>
        <p:spPr/>
        <p:txBody>
          <a:bodyPr/>
          <a:lstStyle/>
          <a:p>
            <a:fld id="{63534BAC-580A-FB41-9A6F-E1BBDA08BEE2}" type="slidenum">
              <a:rPr lang="en-US" smtClean="0"/>
              <a:pPr/>
              <a:t>7</a:t>
            </a:fld>
            <a:endParaRPr lang="en-US"/>
          </a:p>
        </p:txBody>
      </p:sp>
      <p:sp>
        <p:nvSpPr>
          <p:cNvPr id="4" name="Rectangle 3">
            <a:extLst>
              <a:ext uri="{FF2B5EF4-FFF2-40B4-BE49-F238E27FC236}">
                <a16:creationId xmlns:a16="http://schemas.microsoft.com/office/drawing/2014/main" id="{63255A5E-BFDA-3948-AD2A-D46E4E3BAE6B}"/>
              </a:ext>
            </a:extLst>
          </p:cNvPr>
          <p:cNvSpPr/>
          <p:nvPr/>
        </p:nvSpPr>
        <p:spPr>
          <a:xfrm>
            <a:off x="6148197" y="6294251"/>
            <a:ext cx="5205604" cy="345607"/>
          </a:xfrm>
          <a:prstGeom prst="rect">
            <a:avLst/>
          </a:prstGeom>
        </p:spPr>
        <p:txBody>
          <a:bodyPr wrap="square">
            <a:spAutoFit/>
          </a:bodyPr>
          <a:lstStyle/>
          <a:p>
            <a:pPr algn="just">
              <a:lnSpc>
                <a:spcPct val="107000"/>
              </a:lnSpc>
              <a:spcAft>
                <a:spcPts val="800"/>
              </a:spcAft>
            </a:pPr>
            <a:r>
              <a:rPr lang="en-US" sz="800" dirty="0" err="1">
                <a:ea typeface="Calibri" panose="020F0502020204030204" pitchFamily="34" charset="0"/>
                <a:cs typeface="Times New Roman" panose="02020603050405020304" pitchFamily="18" charset="0"/>
              </a:rPr>
              <a:t>Ref:</a:t>
            </a:r>
            <a:r>
              <a:rPr lang="en-US" sz="800" u="sng" dirty="0" err="1">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a:t>
            </a:r>
            <a:r>
              <a:rPr lang="en-US" sz="800" u="sng" dirty="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://www.businesswire.com/news/home/20210406005454/en/Global-Helium-Market-Opportunities-and-Strategies-to-2030---COVID-19-Growth-and-Change---ResearchAndMarkets.com</a:t>
            </a:r>
            <a:r>
              <a:rPr lang="en-US" sz="800" dirty="0">
                <a:ea typeface="Calibri" panose="020F0502020204030204" pitchFamily="34" charset="0"/>
                <a:cs typeface="Times New Roman" panose="02020603050405020304" pitchFamily="18" charset="0"/>
              </a:rPr>
              <a:t> </a:t>
            </a:r>
            <a:endParaRPr lang="en-GB" sz="800" dirty="0">
              <a:effectLst/>
              <a:ea typeface="Calibri" panose="020F0502020204030204" pitchFamily="34" charset="0"/>
              <a:cs typeface="Times New Roman" panose="02020603050405020304" pitchFamily="18" charset="0"/>
            </a:endParaRPr>
          </a:p>
        </p:txBody>
      </p:sp>
      <p:grpSp>
        <p:nvGrpSpPr>
          <p:cNvPr id="40" name="Group 39">
            <a:extLst>
              <a:ext uri="{FF2B5EF4-FFF2-40B4-BE49-F238E27FC236}">
                <a16:creationId xmlns:a16="http://schemas.microsoft.com/office/drawing/2014/main" id="{BF7AF4C7-C535-634A-AE9B-DB9147C5F3A0}"/>
              </a:ext>
            </a:extLst>
          </p:cNvPr>
          <p:cNvGrpSpPr/>
          <p:nvPr/>
        </p:nvGrpSpPr>
        <p:grpSpPr>
          <a:xfrm>
            <a:off x="6547337" y="2184977"/>
            <a:ext cx="4430784" cy="3171505"/>
            <a:chOff x="6547337" y="2184977"/>
            <a:chExt cx="4430784" cy="3171505"/>
          </a:xfrm>
        </p:grpSpPr>
        <p:grpSp>
          <p:nvGrpSpPr>
            <p:cNvPr id="15" name="Group 14">
              <a:extLst>
                <a:ext uri="{FF2B5EF4-FFF2-40B4-BE49-F238E27FC236}">
                  <a16:creationId xmlns:a16="http://schemas.microsoft.com/office/drawing/2014/main" id="{3A7BA6F0-31ED-204B-BAC1-29BB9E74588E}"/>
                </a:ext>
              </a:extLst>
            </p:cNvPr>
            <p:cNvGrpSpPr/>
            <p:nvPr/>
          </p:nvGrpSpPr>
          <p:grpSpPr>
            <a:xfrm>
              <a:off x="6547337" y="3721394"/>
              <a:ext cx="1058779" cy="1635088"/>
              <a:chOff x="2164683" y="4463809"/>
              <a:chExt cx="1058779" cy="1635088"/>
            </a:xfrm>
          </p:grpSpPr>
          <p:sp>
            <p:nvSpPr>
              <p:cNvPr id="8" name="TextBox 7">
                <a:extLst>
                  <a:ext uri="{FF2B5EF4-FFF2-40B4-BE49-F238E27FC236}">
                    <a16:creationId xmlns:a16="http://schemas.microsoft.com/office/drawing/2014/main" id="{2216BF43-BD34-CD49-8A8C-099A3FBDD0F8}"/>
                  </a:ext>
                </a:extLst>
              </p:cNvPr>
              <p:cNvSpPr txBox="1"/>
              <p:nvPr/>
            </p:nvSpPr>
            <p:spPr>
              <a:xfrm>
                <a:off x="2164683" y="5729565"/>
                <a:ext cx="1058779" cy="369332"/>
              </a:xfrm>
              <a:prstGeom prst="rect">
                <a:avLst/>
              </a:prstGeom>
              <a:noFill/>
              <a:ln>
                <a:noFill/>
              </a:ln>
            </p:spPr>
            <p:txBody>
              <a:bodyPr wrap="square" rtlCol="0">
                <a:spAutoFit/>
              </a:bodyPr>
              <a:lstStyle/>
              <a:p>
                <a:pPr algn="ctr"/>
                <a:r>
                  <a:rPr lang="en-US" dirty="0"/>
                  <a:t>2020</a:t>
                </a:r>
              </a:p>
            </p:txBody>
          </p:sp>
          <p:sp>
            <p:nvSpPr>
              <p:cNvPr id="11" name="Rectangle 10">
                <a:extLst>
                  <a:ext uri="{FF2B5EF4-FFF2-40B4-BE49-F238E27FC236}">
                    <a16:creationId xmlns:a16="http://schemas.microsoft.com/office/drawing/2014/main" id="{44533CC2-9C0D-C441-9780-EE3A8903724A}"/>
                  </a:ext>
                </a:extLst>
              </p:cNvPr>
              <p:cNvSpPr/>
              <p:nvPr/>
            </p:nvSpPr>
            <p:spPr>
              <a:xfrm>
                <a:off x="2164683" y="4463809"/>
                <a:ext cx="1058779"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sz="2000" dirty="0"/>
                  <a:t>US$</a:t>
                </a:r>
              </a:p>
              <a:p>
                <a:pPr algn="r"/>
                <a:r>
                  <a:rPr lang="en-US" sz="2000" dirty="0"/>
                  <a:t>3.65 </a:t>
                </a:r>
              </a:p>
              <a:p>
                <a:pPr algn="r"/>
                <a:r>
                  <a:rPr lang="en-US" sz="2000" dirty="0"/>
                  <a:t>bn </a:t>
                </a:r>
              </a:p>
            </p:txBody>
          </p:sp>
        </p:grpSp>
        <p:grpSp>
          <p:nvGrpSpPr>
            <p:cNvPr id="14" name="Group 13">
              <a:extLst>
                <a:ext uri="{FF2B5EF4-FFF2-40B4-BE49-F238E27FC236}">
                  <a16:creationId xmlns:a16="http://schemas.microsoft.com/office/drawing/2014/main" id="{C2898320-D42E-E344-9A74-387D11E58F16}"/>
                </a:ext>
              </a:extLst>
            </p:cNvPr>
            <p:cNvGrpSpPr/>
            <p:nvPr/>
          </p:nvGrpSpPr>
          <p:grpSpPr>
            <a:xfrm>
              <a:off x="8233339" y="3125301"/>
              <a:ext cx="1058779" cy="2231181"/>
              <a:chOff x="5535528" y="3867716"/>
              <a:chExt cx="1058779" cy="2231181"/>
            </a:xfrm>
          </p:grpSpPr>
          <p:sp>
            <p:nvSpPr>
              <p:cNvPr id="9" name="TextBox 8">
                <a:extLst>
                  <a:ext uri="{FF2B5EF4-FFF2-40B4-BE49-F238E27FC236}">
                    <a16:creationId xmlns:a16="http://schemas.microsoft.com/office/drawing/2014/main" id="{5535B97D-027C-AA4D-B24E-BAE2EE6F4A66}"/>
                  </a:ext>
                </a:extLst>
              </p:cNvPr>
              <p:cNvSpPr txBox="1"/>
              <p:nvPr/>
            </p:nvSpPr>
            <p:spPr>
              <a:xfrm>
                <a:off x="5535528" y="5729565"/>
                <a:ext cx="1058779" cy="369332"/>
              </a:xfrm>
              <a:prstGeom prst="rect">
                <a:avLst/>
              </a:prstGeom>
              <a:noFill/>
              <a:ln>
                <a:noFill/>
              </a:ln>
            </p:spPr>
            <p:txBody>
              <a:bodyPr wrap="square" rtlCol="0">
                <a:spAutoFit/>
              </a:bodyPr>
              <a:lstStyle/>
              <a:p>
                <a:pPr algn="ctr"/>
                <a:r>
                  <a:rPr lang="en-US" dirty="0"/>
                  <a:t>2025</a:t>
                </a:r>
              </a:p>
            </p:txBody>
          </p:sp>
          <p:sp>
            <p:nvSpPr>
              <p:cNvPr id="12" name="Rectangle 11">
                <a:extLst>
                  <a:ext uri="{FF2B5EF4-FFF2-40B4-BE49-F238E27FC236}">
                    <a16:creationId xmlns:a16="http://schemas.microsoft.com/office/drawing/2014/main" id="{0EA8F507-0CC6-7446-A6E5-4C35207AD160}"/>
                  </a:ext>
                </a:extLst>
              </p:cNvPr>
              <p:cNvSpPr/>
              <p:nvPr/>
            </p:nvSpPr>
            <p:spPr>
              <a:xfrm>
                <a:off x="5535528" y="3867716"/>
                <a:ext cx="1058779" cy="18152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sz="2000" dirty="0"/>
                  <a:t>US$</a:t>
                </a:r>
              </a:p>
              <a:p>
                <a:pPr algn="r"/>
                <a:r>
                  <a:rPr lang="en-US" sz="2000" dirty="0"/>
                  <a:t>5.8 </a:t>
                </a:r>
              </a:p>
              <a:p>
                <a:pPr algn="r"/>
                <a:r>
                  <a:rPr lang="en-US" sz="2000" dirty="0"/>
                  <a:t>bn</a:t>
                </a:r>
              </a:p>
            </p:txBody>
          </p:sp>
        </p:grpSp>
        <p:grpSp>
          <p:nvGrpSpPr>
            <p:cNvPr id="16" name="Group 15">
              <a:extLst>
                <a:ext uri="{FF2B5EF4-FFF2-40B4-BE49-F238E27FC236}">
                  <a16:creationId xmlns:a16="http://schemas.microsoft.com/office/drawing/2014/main" id="{68C93563-598C-1C46-9391-2204A1B36687}"/>
                </a:ext>
              </a:extLst>
            </p:cNvPr>
            <p:cNvGrpSpPr/>
            <p:nvPr/>
          </p:nvGrpSpPr>
          <p:grpSpPr>
            <a:xfrm>
              <a:off x="9919342" y="2451336"/>
              <a:ext cx="1058779" cy="2905146"/>
              <a:chOff x="8906373" y="3193751"/>
              <a:chExt cx="1058779" cy="2905146"/>
            </a:xfrm>
          </p:grpSpPr>
          <p:sp>
            <p:nvSpPr>
              <p:cNvPr id="10" name="TextBox 9">
                <a:extLst>
                  <a:ext uri="{FF2B5EF4-FFF2-40B4-BE49-F238E27FC236}">
                    <a16:creationId xmlns:a16="http://schemas.microsoft.com/office/drawing/2014/main" id="{AC7E66BE-9464-C542-982D-9C3397965AEB}"/>
                  </a:ext>
                </a:extLst>
              </p:cNvPr>
              <p:cNvSpPr txBox="1"/>
              <p:nvPr/>
            </p:nvSpPr>
            <p:spPr>
              <a:xfrm>
                <a:off x="8906373" y="5729565"/>
                <a:ext cx="1058779" cy="369332"/>
              </a:xfrm>
              <a:prstGeom prst="rect">
                <a:avLst/>
              </a:prstGeom>
              <a:noFill/>
              <a:ln>
                <a:noFill/>
              </a:ln>
            </p:spPr>
            <p:txBody>
              <a:bodyPr wrap="square" rtlCol="0">
                <a:spAutoFit/>
              </a:bodyPr>
              <a:lstStyle/>
              <a:p>
                <a:pPr algn="ctr"/>
                <a:r>
                  <a:rPr lang="en-US" dirty="0"/>
                  <a:t>2030</a:t>
                </a:r>
              </a:p>
            </p:txBody>
          </p:sp>
          <p:sp>
            <p:nvSpPr>
              <p:cNvPr id="13" name="Rectangle 12">
                <a:extLst>
                  <a:ext uri="{FF2B5EF4-FFF2-40B4-BE49-F238E27FC236}">
                    <a16:creationId xmlns:a16="http://schemas.microsoft.com/office/drawing/2014/main" id="{911DBFEF-07B5-184D-8700-4A285A23FA33}"/>
                  </a:ext>
                </a:extLst>
              </p:cNvPr>
              <p:cNvSpPr/>
              <p:nvPr/>
            </p:nvSpPr>
            <p:spPr>
              <a:xfrm>
                <a:off x="8906373" y="3193751"/>
                <a:ext cx="1058779" cy="24892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sz="2000" dirty="0"/>
                  <a:t>US$</a:t>
                </a:r>
              </a:p>
              <a:p>
                <a:pPr algn="r"/>
                <a:r>
                  <a:rPr lang="en-US" sz="2000" dirty="0"/>
                  <a:t>7.65 bn</a:t>
                </a:r>
              </a:p>
            </p:txBody>
          </p:sp>
        </p:grpSp>
        <p:sp>
          <p:nvSpPr>
            <p:cNvPr id="17" name="Rectangle 16">
              <a:extLst>
                <a:ext uri="{FF2B5EF4-FFF2-40B4-BE49-F238E27FC236}">
                  <a16:creationId xmlns:a16="http://schemas.microsoft.com/office/drawing/2014/main" id="{985BE438-5EF7-7E46-9C82-ED6B7F2AABEA}"/>
                </a:ext>
              </a:extLst>
            </p:cNvPr>
            <p:cNvSpPr/>
            <p:nvPr/>
          </p:nvSpPr>
          <p:spPr>
            <a:xfrm>
              <a:off x="7168720" y="2857479"/>
              <a:ext cx="1035861" cy="646331"/>
            </a:xfrm>
            <a:prstGeom prst="rect">
              <a:avLst/>
            </a:prstGeom>
          </p:spPr>
          <p:txBody>
            <a:bodyPr wrap="none">
              <a:spAutoFit/>
            </a:bodyPr>
            <a:lstStyle/>
            <a:p>
              <a:r>
                <a:rPr lang="en-US" dirty="0"/>
                <a:t>CAGR </a:t>
              </a:r>
            </a:p>
            <a:p>
              <a:r>
                <a:rPr lang="en-US" dirty="0"/>
                <a:t>of 9.7% </a:t>
              </a:r>
            </a:p>
          </p:txBody>
        </p:sp>
        <p:sp>
          <p:nvSpPr>
            <p:cNvPr id="18" name="Rectangle 17">
              <a:extLst>
                <a:ext uri="{FF2B5EF4-FFF2-40B4-BE49-F238E27FC236}">
                  <a16:creationId xmlns:a16="http://schemas.microsoft.com/office/drawing/2014/main" id="{CDCF3CCC-710C-AF4A-8D0C-0E3DF1BCE8DE}"/>
                </a:ext>
              </a:extLst>
            </p:cNvPr>
            <p:cNvSpPr/>
            <p:nvPr/>
          </p:nvSpPr>
          <p:spPr>
            <a:xfrm>
              <a:off x="8874661" y="2184977"/>
              <a:ext cx="1035861" cy="646331"/>
            </a:xfrm>
            <a:prstGeom prst="rect">
              <a:avLst/>
            </a:prstGeom>
          </p:spPr>
          <p:txBody>
            <a:bodyPr wrap="none">
              <a:spAutoFit/>
            </a:bodyPr>
            <a:lstStyle/>
            <a:p>
              <a:r>
                <a:rPr lang="en-US" dirty="0"/>
                <a:t>CAGR </a:t>
              </a:r>
            </a:p>
            <a:p>
              <a:r>
                <a:rPr lang="en-US" dirty="0"/>
                <a:t>of 5.7% </a:t>
              </a:r>
            </a:p>
          </p:txBody>
        </p:sp>
        <p:cxnSp>
          <p:nvCxnSpPr>
            <p:cNvPr id="25" name="Straight Arrow Connector 24">
              <a:extLst>
                <a:ext uri="{FF2B5EF4-FFF2-40B4-BE49-F238E27FC236}">
                  <a16:creationId xmlns:a16="http://schemas.microsoft.com/office/drawing/2014/main" id="{4FDABF5E-81C6-354E-895F-CBB0D99D67C1}"/>
                </a:ext>
              </a:extLst>
            </p:cNvPr>
            <p:cNvCxnSpPr>
              <a:cxnSpLocks/>
            </p:cNvCxnSpPr>
            <p:nvPr/>
          </p:nvCxnSpPr>
          <p:spPr>
            <a:xfrm flipV="1">
              <a:off x="7114932" y="2929354"/>
              <a:ext cx="0" cy="5025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47B8421-0DC7-5F4B-9E8C-752AA9B68948}"/>
                </a:ext>
              </a:extLst>
            </p:cNvPr>
            <p:cNvCxnSpPr>
              <a:cxnSpLocks/>
            </p:cNvCxnSpPr>
            <p:nvPr/>
          </p:nvCxnSpPr>
          <p:spPr>
            <a:xfrm flipV="1">
              <a:off x="8834320" y="2256852"/>
              <a:ext cx="0" cy="5025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37" name="Title 1">
            <a:extLst>
              <a:ext uri="{FF2B5EF4-FFF2-40B4-BE49-F238E27FC236}">
                <a16:creationId xmlns:a16="http://schemas.microsoft.com/office/drawing/2014/main" id="{F2988207-6540-4C46-A35E-5B1FCFC78562}"/>
              </a:ext>
            </a:extLst>
          </p:cNvPr>
          <p:cNvSpPr txBox="1">
            <a:spLocks/>
          </p:cNvSpPr>
          <p:nvPr/>
        </p:nvSpPr>
        <p:spPr>
          <a:xfrm>
            <a:off x="6430619" y="365125"/>
            <a:ext cx="5071250" cy="705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0" i="0" kern="1200">
                <a:solidFill>
                  <a:schemeClr val="tx1"/>
                </a:solidFill>
                <a:latin typeface="+mj-lt"/>
                <a:ea typeface="+mj-ea"/>
                <a:cs typeface="+mj-cs"/>
              </a:defRPr>
            </a:lvl1pPr>
          </a:lstStyle>
          <a:p>
            <a:r>
              <a:rPr lang="en-US" dirty="0"/>
              <a:t>Helium market </a:t>
            </a:r>
          </a:p>
        </p:txBody>
      </p:sp>
      <p:sp>
        <p:nvSpPr>
          <p:cNvPr id="2" name="Rectangle 1">
            <a:extLst>
              <a:ext uri="{FF2B5EF4-FFF2-40B4-BE49-F238E27FC236}">
                <a16:creationId xmlns:a16="http://schemas.microsoft.com/office/drawing/2014/main" id="{ADCD2441-04EC-904A-9FDE-08D3EDC20338}"/>
              </a:ext>
            </a:extLst>
          </p:cNvPr>
          <p:cNvSpPr/>
          <p:nvPr/>
        </p:nvSpPr>
        <p:spPr>
          <a:xfrm>
            <a:off x="6430619" y="1189473"/>
            <a:ext cx="3432350" cy="369332"/>
          </a:xfrm>
          <a:prstGeom prst="rect">
            <a:avLst/>
          </a:prstGeom>
        </p:spPr>
        <p:txBody>
          <a:bodyPr wrap="none">
            <a:spAutoFit/>
          </a:bodyPr>
          <a:lstStyle/>
          <a:p>
            <a:r>
              <a:rPr lang="en-US" dirty="0"/>
              <a:t>Estimated annual market size</a:t>
            </a:r>
          </a:p>
        </p:txBody>
      </p:sp>
      <p:grpSp>
        <p:nvGrpSpPr>
          <p:cNvPr id="31" name="Group 30">
            <a:extLst>
              <a:ext uri="{FF2B5EF4-FFF2-40B4-BE49-F238E27FC236}">
                <a16:creationId xmlns:a16="http://schemas.microsoft.com/office/drawing/2014/main" id="{BAC63CEC-B681-9642-A769-F05701DDF2B6}"/>
              </a:ext>
            </a:extLst>
          </p:cNvPr>
          <p:cNvGrpSpPr/>
          <p:nvPr/>
        </p:nvGrpSpPr>
        <p:grpSpPr>
          <a:xfrm>
            <a:off x="990000" y="1375200"/>
            <a:ext cx="3624635" cy="3961652"/>
            <a:chOff x="990000" y="1375200"/>
            <a:chExt cx="3624635" cy="3961652"/>
          </a:xfrm>
        </p:grpSpPr>
        <p:sp>
          <p:nvSpPr>
            <p:cNvPr id="38" name="Content Placeholder 2">
              <a:extLst>
                <a:ext uri="{FF2B5EF4-FFF2-40B4-BE49-F238E27FC236}">
                  <a16:creationId xmlns:a16="http://schemas.microsoft.com/office/drawing/2014/main" id="{3A670336-7DDC-E44D-8436-79042B5516AE}"/>
                </a:ext>
              </a:extLst>
            </p:cNvPr>
            <p:cNvSpPr txBox="1">
              <a:spLocks/>
            </p:cNvSpPr>
            <p:nvPr/>
          </p:nvSpPr>
          <p:spPr>
            <a:xfrm>
              <a:off x="990000" y="1375200"/>
              <a:ext cx="3624635" cy="3961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chemeClr val="bg1"/>
                  </a:solidFill>
                </a:rPr>
                <a:t>Depletion of US strategic reserve and increased demand from industry have driven the price of helium        </a:t>
              </a:r>
              <a:br>
                <a:rPr lang="en-US" sz="2000" dirty="0">
                  <a:solidFill>
                    <a:schemeClr val="bg1"/>
                  </a:solidFill>
                </a:rPr>
              </a:br>
              <a:r>
                <a:rPr lang="en-US" sz="2000" dirty="0">
                  <a:solidFill>
                    <a:schemeClr val="bg1"/>
                  </a:solidFill>
                </a:rPr>
                <a:t>   </a:t>
              </a:r>
              <a:r>
                <a:rPr lang="en-US" sz="2800" dirty="0">
                  <a:solidFill>
                    <a:schemeClr val="bg1"/>
                  </a:solidFill>
                </a:rPr>
                <a:t>500% </a:t>
              </a:r>
              <a:r>
                <a:rPr lang="en-US" sz="2000" dirty="0">
                  <a:solidFill>
                    <a:schemeClr val="bg1"/>
                  </a:solidFill>
                </a:rPr>
                <a:t>in 15 years</a:t>
              </a:r>
            </a:p>
            <a:p>
              <a:pPr marL="0" indent="0">
                <a:lnSpc>
                  <a:spcPct val="100000"/>
                </a:lnSpc>
                <a:buFont typeface="Arial" panose="020B0604020202020204" pitchFamily="34" charset="0"/>
                <a:buNone/>
              </a:pPr>
              <a:endParaRPr lang="en-GB" sz="2000" dirty="0">
                <a:solidFill>
                  <a:schemeClr val="bg1"/>
                </a:solidFill>
              </a:endParaRPr>
            </a:p>
          </p:txBody>
        </p:sp>
        <p:pic>
          <p:nvPicPr>
            <p:cNvPr id="28" name="Graphic 27" descr="Arrow Up with solid fill">
              <a:extLst>
                <a:ext uri="{FF2B5EF4-FFF2-40B4-BE49-F238E27FC236}">
                  <a16:creationId xmlns:a16="http://schemas.microsoft.com/office/drawing/2014/main" id="{2E1F12CD-860F-A746-89FD-F56F235049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7919" y="2704438"/>
              <a:ext cx="308967" cy="308967"/>
            </a:xfrm>
            <a:prstGeom prst="rect">
              <a:avLst/>
            </a:prstGeom>
          </p:spPr>
        </p:pic>
      </p:grpSp>
    </p:spTree>
    <p:extLst>
      <p:ext uri="{BB962C8B-B14F-4D97-AF65-F5344CB8AC3E}">
        <p14:creationId xmlns:p14="http://schemas.microsoft.com/office/powerpoint/2010/main" val="4155392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helicopter flying in the sky&#10;&#10;Description automatically generated with low confidence">
            <a:extLst>
              <a:ext uri="{FF2B5EF4-FFF2-40B4-BE49-F238E27FC236}">
                <a16:creationId xmlns:a16="http://schemas.microsoft.com/office/drawing/2014/main" id="{B0207E1F-93D1-0041-9078-6373394CCCD2}"/>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913" r="12647"/>
          <a:stretch/>
        </p:blipFill>
        <p:spPr>
          <a:xfrm>
            <a:off x="690130" y="0"/>
            <a:ext cx="5181600" cy="6858000"/>
          </a:xfrm>
        </p:spPr>
      </p:pic>
      <p:sp>
        <p:nvSpPr>
          <p:cNvPr id="2" name="Title 1">
            <a:extLst>
              <a:ext uri="{FF2B5EF4-FFF2-40B4-BE49-F238E27FC236}">
                <a16:creationId xmlns:a16="http://schemas.microsoft.com/office/drawing/2014/main" id="{03F729A7-5BDA-E046-A7C2-8242C4991576}"/>
              </a:ext>
            </a:extLst>
          </p:cNvPr>
          <p:cNvSpPr>
            <a:spLocks noGrp="1"/>
          </p:cNvSpPr>
          <p:nvPr>
            <p:ph type="title"/>
          </p:nvPr>
        </p:nvSpPr>
        <p:spPr/>
        <p:txBody>
          <a:bodyPr/>
          <a:lstStyle/>
          <a:p>
            <a:r>
              <a:rPr lang="en-US" dirty="0"/>
              <a:t>Partnership</a:t>
            </a:r>
          </a:p>
        </p:txBody>
      </p:sp>
      <p:sp>
        <p:nvSpPr>
          <p:cNvPr id="3" name="Content Placeholder 2">
            <a:extLst>
              <a:ext uri="{FF2B5EF4-FFF2-40B4-BE49-F238E27FC236}">
                <a16:creationId xmlns:a16="http://schemas.microsoft.com/office/drawing/2014/main" id="{E73D7D8F-8884-D04D-A38C-867BB63AD27A}"/>
              </a:ext>
            </a:extLst>
          </p:cNvPr>
          <p:cNvSpPr>
            <a:spLocks noGrp="1"/>
          </p:cNvSpPr>
          <p:nvPr>
            <p:ph sz="half" idx="2"/>
          </p:nvPr>
        </p:nvSpPr>
        <p:spPr/>
        <p:txBody>
          <a:bodyPr>
            <a:normAutofit/>
          </a:bodyPr>
          <a:lstStyle/>
          <a:p>
            <a:r>
              <a:rPr lang="en-US" sz="1600" dirty="0"/>
              <a:t>Ability to move quickly and assist partners to fast-track their existing projects </a:t>
            </a:r>
            <a:endParaRPr lang="en-GB" sz="1600" dirty="0"/>
          </a:p>
          <a:p>
            <a:pPr lvl="0"/>
            <a:r>
              <a:rPr lang="en-US" sz="1600" dirty="0"/>
              <a:t>Excellent understanding of helium plays and markets – team has </a:t>
            </a:r>
            <a:r>
              <a:rPr lang="en-US" sz="1600" dirty="0" err="1"/>
              <a:t>recognised</a:t>
            </a:r>
            <a:r>
              <a:rPr lang="en-US" sz="1600" dirty="0"/>
              <a:t> experts in the identification and </a:t>
            </a:r>
            <a:r>
              <a:rPr lang="en-US" sz="1600" dirty="0" err="1"/>
              <a:t>commercialisation</a:t>
            </a:r>
            <a:r>
              <a:rPr lang="en-US" sz="1600" dirty="0"/>
              <a:t> of helium plays</a:t>
            </a:r>
            <a:endParaRPr lang="en-GB" sz="1600" dirty="0"/>
          </a:p>
          <a:p>
            <a:pPr lvl="0"/>
            <a:r>
              <a:rPr lang="en-US" sz="1600" dirty="0"/>
              <a:t>Track record in assisting early-stage helium projects</a:t>
            </a:r>
            <a:endParaRPr lang="en-GB" sz="1600" dirty="0"/>
          </a:p>
          <a:p>
            <a:pPr lvl="0"/>
            <a:r>
              <a:rPr lang="en-US" sz="1600" dirty="0"/>
              <a:t>Direct access to helium-aware investors</a:t>
            </a:r>
            <a:endParaRPr lang="en-GB" sz="1600" dirty="0"/>
          </a:p>
          <a:p>
            <a:pPr lvl="0"/>
            <a:r>
              <a:rPr lang="en-US" sz="1600" dirty="0"/>
              <a:t>Access to capital and the London market</a:t>
            </a:r>
          </a:p>
          <a:p>
            <a:r>
              <a:rPr lang="en-GB" sz="1600" dirty="0"/>
              <a:t>Wide exposure to existing helium projects around the world </a:t>
            </a:r>
          </a:p>
          <a:p>
            <a:pPr lvl="0"/>
            <a:endParaRPr lang="en-GB" sz="1600" dirty="0"/>
          </a:p>
          <a:p>
            <a:pPr lvl="0"/>
            <a:endParaRPr lang="en-GB" sz="1600" dirty="0"/>
          </a:p>
          <a:p>
            <a:pPr lvl="0"/>
            <a:endParaRPr lang="en-GB" sz="1600" dirty="0"/>
          </a:p>
        </p:txBody>
      </p:sp>
      <p:sp>
        <p:nvSpPr>
          <p:cNvPr id="8" name="Slide Number Placeholder 7">
            <a:extLst>
              <a:ext uri="{FF2B5EF4-FFF2-40B4-BE49-F238E27FC236}">
                <a16:creationId xmlns:a16="http://schemas.microsoft.com/office/drawing/2014/main" id="{0465344A-D358-D244-A943-EDD87AA3AE78}"/>
              </a:ext>
            </a:extLst>
          </p:cNvPr>
          <p:cNvSpPr>
            <a:spLocks noGrp="1"/>
          </p:cNvSpPr>
          <p:nvPr>
            <p:ph type="sldNum" sz="quarter" idx="12"/>
          </p:nvPr>
        </p:nvSpPr>
        <p:spPr/>
        <p:txBody>
          <a:bodyPr/>
          <a:lstStyle/>
          <a:p>
            <a:fld id="{63534BAC-580A-FB41-9A6F-E1BBDA08BEE2}" type="slidenum">
              <a:rPr lang="en-US" smtClean="0"/>
              <a:pPr/>
              <a:t>8</a:t>
            </a:fld>
            <a:endParaRPr lang="en-US"/>
          </a:p>
        </p:txBody>
      </p:sp>
      <p:sp>
        <p:nvSpPr>
          <p:cNvPr id="6" name="Title 1">
            <a:extLst>
              <a:ext uri="{FF2B5EF4-FFF2-40B4-BE49-F238E27FC236}">
                <a16:creationId xmlns:a16="http://schemas.microsoft.com/office/drawing/2014/main" id="{EBB2F4F1-F6FE-4263-80DE-0BD9064D2901}"/>
              </a:ext>
            </a:extLst>
          </p:cNvPr>
          <p:cNvSpPr txBox="1">
            <a:spLocks/>
          </p:cNvSpPr>
          <p:nvPr/>
        </p:nvSpPr>
        <p:spPr>
          <a:xfrm>
            <a:off x="990000" y="1375200"/>
            <a:ext cx="3617409" cy="159346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000" b="0" i="0" kern="1200">
                <a:solidFill>
                  <a:schemeClr val="tx1"/>
                </a:solidFill>
                <a:latin typeface="+mj-lt"/>
                <a:ea typeface="+mj-ea"/>
                <a:cs typeface="+mj-cs"/>
              </a:defRPr>
            </a:lvl1pPr>
          </a:lstStyle>
          <a:p>
            <a:pPr>
              <a:lnSpc>
                <a:spcPct val="100000"/>
              </a:lnSpc>
            </a:pPr>
            <a:r>
              <a:rPr lang="en-US" sz="2000" dirty="0">
                <a:solidFill>
                  <a:schemeClr val="bg1"/>
                </a:solidFill>
              </a:rPr>
              <a:t>“With our experience and access to capital, we see ourselves as an ideal partner.”</a:t>
            </a:r>
          </a:p>
        </p:txBody>
      </p:sp>
      <p:sp>
        <p:nvSpPr>
          <p:cNvPr id="10" name="Text Placeholder 2">
            <a:extLst>
              <a:ext uri="{FF2B5EF4-FFF2-40B4-BE49-F238E27FC236}">
                <a16:creationId xmlns:a16="http://schemas.microsoft.com/office/drawing/2014/main" id="{94E2CDF1-3B95-447B-A60F-7DD8360BE459}"/>
              </a:ext>
            </a:extLst>
          </p:cNvPr>
          <p:cNvSpPr txBox="1">
            <a:spLocks/>
          </p:cNvSpPr>
          <p:nvPr/>
        </p:nvSpPr>
        <p:spPr>
          <a:xfrm>
            <a:off x="990000" y="2968668"/>
            <a:ext cx="2642620" cy="4993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solidFill>
                <a:latin typeface="+mj-lt"/>
              </a:rPr>
              <a:t>Neil Ritson, Chairman</a:t>
            </a:r>
          </a:p>
          <a:p>
            <a:endParaRPr lang="en-GB" sz="1600" dirty="0">
              <a:solidFill>
                <a:schemeClr val="bg1"/>
              </a:solidFill>
              <a:latin typeface="+mj-lt"/>
            </a:endParaRPr>
          </a:p>
        </p:txBody>
      </p:sp>
    </p:spTree>
    <p:extLst>
      <p:ext uri="{BB962C8B-B14F-4D97-AF65-F5344CB8AC3E}">
        <p14:creationId xmlns:p14="http://schemas.microsoft.com/office/powerpoint/2010/main" val="3611234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2610</Words>
  <Application>Microsoft Office PowerPoint</Application>
  <PresentationFormat>Widescreen</PresentationFormat>
  <Paragraphs>216</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ITC Avant Garde Std Md</vt:lpstr>
      <vt:lpstr>Office Theme</vt:lpstr>
      <vt:lpstr>PowerPoint Presentation</vt:lpstr>
      <vt:lpstr>Disclaimer</vt:lpstr>
      <vt:lpstr>“Existing sources of helium, typically associated with hydrocarbons, are being depleted and yet demand is rising. Market dynamics support a major opportunity for low carbon helium production.”</vt:lpstr>
      <vt:lpstr>Our strategy</vt:lpstr>
      <vt:lpstr>Helium uses </vt:lpstr>
      <vt:lpstr>Helium in industry</vt:lpstr>
      <vt:lpstr>Helium production </vt:lpstr>
      <vt:lpstr>PowerPoint Presentation</vt:lpstr>
      <vt:lpstr>Partnership</vt:lpstr>
      <vt:lpstr>Management </vt:lpstr>
      <vt:lpstr>PowerPoint Presentation</vt:lpstr>
      <vt:lpstr>Summary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Benbow</dc:creator>
  <cp:lastModifiedBy>Oliver Clark</cp:lastModifiedBy>
  <cp:revision>96</cp:revision>
  <dcterms:created xsi:type="dcterms:W3CDTF">2021-07-29T18:19:59Z</dcterms:created>
  <dcterms:modified xsi:type="dcterms:W3CDTF">2021-12-21T13:41:31Z</dcterms:modified>
</cp:coreProperties>
</file>